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B97876-A032-4187-8EE0-C96C92E6EE8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391110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B97876-A032-4187-8EE0-C96C92E6EE8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296440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B97876-A032-4187-8EE0-C96C92E6EE8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401773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B97876-A032-4187-8EE0-C96C92E6EE8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149864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B97876-A032-4187-8EE0-C96C92E6EE84}"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3842213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B97876-A032-4187-8EE0-C96C92E6EE84}"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3208831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B97876-A032-4187-8EE0-C96C92E6EE84}"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4113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B97876-A032-4187-8EE0-C96C92E6EE84}"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18911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97876-A032-4187-8EE0-C96C92E6EE84}"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42034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B97876-A032-4187-8EE0-C96C92E6EE84}"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2582579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B97876-A032-4187-8EE0-C96C92E6EE84}"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364C6-70AE-47D2-8979-1DAF7BB79D00}" type="slidenum">
              <a:rPr lang="en-US" smtClean="0"/>
              <a:t>‹#›</a:t>
            </a:fld>
            <a:endParaRPr lang="en-US"/>
          </a:p>
        </p:txBody>
      </p:sp>
    </p:spTree>
    <p:extLst>
      <p:ext uri="{BB962C8B-B14F-4D97-AF65-F5344CB8AC3E}">
        <p14:creationId xmlns:p14="http://schemas.microsoft.com/office/powerpoint/2010/main" val="319972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97876-A032-4187-8EE0-C96C92E6EE84}" type="datetimeFigureOut">
              <a:rPr lang="en-US" smtClean="0"/>
              <a:t>2/11/2024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364C6-70AE-47D2-8979-1DAF7BB79D00}" type="slidenum">
              <a:rPr lang="en-US" smtClean="0"/>
              <a:t>‹#›</a:t>
            </a:fld>
            <a:endParaRPr lang="en-US"/>
          </a:p>
        </p:txBody>
      </p:sp>
    </p:spTree>
    <p:extLst>
      <p:ext uri="{BB962C8B-B14F-4D97-AF65-F5344CB8AC3E}">
        <p14:creationId xmlns:p14="http://schemas.microsoft.com/office/powerpoint/2010/main" val="16175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6435" y="1919197"/>
            <a:ext cx="9144000" cy="2387600"/>
          </a:xfrm>
        </p:spPr>
        <p:txBody>
          <a:bodyPr>
            <a:normAutofit fontScale="90000"/>
          </a:bodyPr>
          <a:lstStyle/>
          <a:p>
            <a:r>
              <a:rPr lang="en-US" dirty="0"/>
              <a:t>CLASS IX </a:t>
            </a:r>
            <a:br>
              <a:rPr lang="en-US" dirty="0"/>
            </a:br>
            <a:r>
              <a:rPr lang="en-US" dirty="0"/>
              <a:t>ARTIFICIAL INTELLIGENCE</a:t>
            </a:r>
            <a:br>
              <a:rPr lang="en-US" dirty="0"/>
            </a:br>
            <a:r>
              <a:rPr lang="en-US" dirty="0"/>
              <a:t>PART </a:t>
            </a:r>
            <a:r>
              <a:rPr lang="en-US" dirty="0" smtClean="0"/>
              <a:t>A</a:t>
            </a:r>
            <a:br>
              <a:rPr lang="en-US" dirty="0" smtClean="0"/>
            </a:br>
            <a:r>
              <a:rPr lang="en-US" dirty="0" smtClean="0"/>
              <a:t>UNIT 3- </a:t>
            </a:r>
            <a:r>
              <a:rPr lang="en-US" dirty="0" smtClean="0"/>
              <a:t>ICT </a:t>
            </a:r>
            <a:r>
              <a:rPr lang="en-US" dirty="0" smtClean="0"/>
              <a:t>SKILLS</a:t>
            </a:r>
            <a:endParaRPr lang="en-US" dirty="0"/>
          </a:p>
        </p:txBody>
      </p:sp>
    </p:spTree>
    <p:extLst>
      <p:ext uri="{BB962C8B-B14F-4D97-AF65-F5344CB8AC3E}">
        <p14:creationId xmlns:p14="http://schemas.microsoft.com/office/powerpoint/2010/main" val="278522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9704"/>
            <a:ext cx="12192000" cy="6678295"/>
          </a:xfrm>
        </p:spPr>
        <p:txBody>
          <a:bodyPr>
            <a:normAutofit/>
          </a:bodyPr>
          <a:lstStyle/>
          <a:p>
            <a:pPr marL="0" indent="0">
              <a:buNone/>
            </a:pPr>
            <a:r>
              <a:rPr lang="en-US" b="1" dirty="0"/>
              <a:t>The Central Processing Unit (CPU) :</a:t>
            </a:r>
            <a:r>
              <a:rPr lang="en-US" dirty="0"/>
              <a:t>The Central Processing Unit is the brain of the computer system. Functions of Central Processing Unit are: </a:t>
            </a:r>
          </a:p>
          <a:p>
            <a:pPr marL="0" indent="0">
              <a:buNone/>
            </a:pPr>
            <a:r>
              <a:rPr lang="en-US" dirty="0"/>
              <a:t>	• It controls the sequence of operations within the computer </a:t>
            </a:r>
          </a:p>
          <a:p>
            <a:pPr marL="0" indent="0">
              <a:buNone/>
            </a:pPr>
            <a:r>
              <a:rPr lang="en-US" dirty="0"/>
              <a:t>	• It gives commands to other parts of the computer </a:t>
            </a:r>
          </a:p>
          <a:p>
            <a:pPr marL="0" indent="0">
              <a:buNone/>
            </a:pPr>
            <a:r>
              <a:rPr lang="en-US" dirty="0"/>
              <a:t>	• It controls the use of main memory for storing data and instructions </a:t>
            </a:r>
          </a:p>
          <a:p>
            <a:pPr marL="0" indent="0">
              <a:buNone/>
            </a:pPr>
            <a:r>
              <a:rPr lang="en-US" b="1" dirty="0"/>
              <a:t>It consists of the following main units: Processing unit (Arithmetic and Logic unit (ALU)) , Control Unit (CU) , Memory Unit </a:t>
            </a:r>
            <a:endParaRPr lang="en-US" b="1" dirty="0" smtClean="0"/>
          </a:p>
          <a:p>
            <a:r>
              <a:rPr lang="en-US" b="1" dirty="0"/>
              <a:t>Control unit: </a:t>
            </a:r>
            <a:r>
              <a:rPr lang="en-US" dirty="0"/>
              <a:t>It acts like a receiver and a </a:t>
            </a:r>
            <a:r>
              <a:rPr lang="en-US" dirty="0" smtClean="0"/>
              <a:t>manager of </a:t>
            </a:r>
            <a:r>
              <a:rPr lang="en-US" dirty="0"/>
              <a:t>a company. It receives inputs from user </a:t>
            </a:r>
            <a:r>
              <a:rPr lang="en-US" dirty="0" smtClean="0"/>
              <a:t>and controls </a:t>
            </a:r>
            <a:r>
              <a:rPr lang="en-US" dirty="0"/>
              <a:t>different parts to do the </a:t>
            </a:r>
            <a:r>
              <a:rPr lang="en-US" dirty="0" smtClean="0"/>
              <a:t>operations required</a:t>
            </a:r>
            <a:r>
              <a:rPr lang="en-US" dirty="0"/>
              <a:t>.</a:t>
            </a:r>
          </a:p>
          <a:p>
            <a:r>
              <a:rPr lang="en-US" b="1" dirty="0" smtClean="0"/>
              <a:t>Processing </a:t>
            </a:r>
            <a:r>
              <a:rPr lang="en-US" b="1" dirty="0"/>
              <a:t>unit: </a:t>
            </a:r>
            <a:r>
              <a:rPr lang="en-US" dirty="0"/>
              <a:t>It acts as an accountant of </a:t>
            </a:r>
            <a:r>
              <a:rPr lang="en-US" dirty="0" smtClean="0"/>
              <a:t>a company </a:t>
            </a:r>
            <a:r>
              <a:rPr lang="en-US" dirty="0"/>
              <a:t>and performs all the mathematical </a:t>
            </a:r>
            <a:r>
              <a:rPr lang="en-US" dirty="0" smtClean="0"/>
              <a:t>and logical </a:t>
            </a:r>
            <a:r>
              <a:rPr lang="en-US" dirty="0"/>
              <a:t>calculations.</a:t>
            </a:r>
          </a:p>
          <a:p>
            <a:r>
              <a:rPr lang="en-US" b="1" dirty="0" smtClean="0"/>
              <a:t>Memory </a:t>
            </a:r>
            <a:r>
              <a:rPr lang="en-US" b="1" dirty="0"/>
              <a:t>unit: </a:t>
            </a:r>
            <a:r>
              <a:rPr lang="en-US" dirty="0"/>
              <a:t>It acts as the storage room of </a:t>
            </a:r>
            <a:r>
              <a:rPr lang="en-US" dirty="0" smtClean="0"/>
              <a:t>a company</a:t>
            </a:r>
            <a:r>
              <a:rPr lang="en-US" dirty="0"/>
              <a:t>, where data is stored temporarily (RAM</a:t>
            </a:r>
            <a:r>
              <a:rPr lang="en-US" dirty="0" smtClean="0"/>
              <a:t>) as </a:t>
            </a:r>
            <a:r>
              <a:rPr lang="en-US" dirty="0"/>
              <a:t>well as for a long time (ROM).</a:t>
            </a:r>
            <a:endParaRPr lang="en-US" b="1" dirty="0"/>
          </a:p>
          <a:p>
            <a:endParaRPr lang="en-US" dirty="0"/>
          </a:p>
        </p:txBody>
      </p:sp>
    </p:spTree>
    <p:extLst>
      <p:ext uri="{BB962C8B-B14F-4D97-AF65-F5344CB8AC3E}">
        <p14:creationId xmlns:p14="http://schemas.microsoft.com/office/powerpoint/2010/main" val="4264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t>RAM ROM AND FLASH MEMORY</a:t>
            </a:r>
            <a:endParaRPr lang="en-US" dirty="0"/>
          </a:p>
        </p:txBody>
      </p:sp>
      <p:pic>
        <p:nvPicPr>
          <p:cNvPr id="5" name="Picture 4"/>
          <p:cNvPicPr>
            <a:picLocks noChangeAspect="1"/>
          </p:cNvPicPr>
          <p:nvPr/>
        </p:nvPicPr>
        <p:blipFill>
          <a:blip r:embed="rId2"/>
          <a:stretch>
            <a:fillRect/>
          </a:stretch>
        </p:blipFill>
        <p:spPr>
          <a:xfrm>
            <a:off x="431074" y="947058"/>
            <a:ext cx="11090366" cy="5786278"/>
          </a:xfrm>
          <a:prstGeom prst="rect">
            <a:avLst/>
          </a:prstGeom>
        </p:spPr>
      </p:pic>
    </p:spTree>
    <p:extLst>
      <p:ext uri="{BB962C8B-B14F-4D97-AF65-F5344CB8AC3E}">
        <p14:creationId xmlns:p14="http://schemas.microsoft.com/office/powerpoint/2010/main" val="1877798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18894"/>
            <a:ext cx="11965577" cy="6639106"/>
          </a:xfrm>
        </p:spPr>
        <p:txBody>
          <a:bodyPr>
            <a:normAutofit fontScale="85000" lnSpcReduction="20000"/>
          </a:bodyPr>
          <a:lstStyle/>
          <a:p>
            <a:pPr marL="0" indent="0" algn="just">
              <a:buNone/>
            </a:pPr>
            <a:r>
              <a:rPr lang="en-US" b="1" dirty="0"/>
              <a:t>Motherboard</a:t>
            </a:r>
          </a:p>
          <a:p>
            <a:pPr algn="just"/>
            <a:r>
              <a:rPr lang="en-US" dirty="0"/>
              <a:t>Motherboard, also referred to as a system board, is </a:t>
            </a:r>
            <a:r>
              <a:rPr lang="en-US" dirty="0" smtClean="0"/>
              <a:t>the main </a:t>
            </a:r>
            <a:r>
              <a:rPr lang="en-US" dirty="0"/>
              <a:t>circuit board inside a computer. It connects </a:t>
            </a:r>
            <a:r>
              <a:rPr lang="en-US" dirty="0" smtClean="0"/>
              <a:t>input, processing </a:t>
            </a:r>
            <a:r>
              <a:rPr lang="en-US" dirty="0"/>
              <a:t>and output devices.</a:t>
            </a:r>
          </a:p>
          <a:p>
            <a:pPr marL="0" indent="0" algn="just">
              <a:buNone/>
            </a:pPr>
            <a:r>
              <a:rPr lang="en-US" dirty="0"/>
              <a:t>Some other important parts of a computer </a:t>
            </a:r>
            <a:r>
              <a:rPr lang="en-US" dirty="0" smtClean="0"/>
              <a:t>system are </a:t>
            </a:r>
            <a:r>
              <a:rPr lang="en-US" dirty="0"/>
              <a:t>storage devices, ports and connections.</a:t>
            </a:r>
          </a:p>
          <a:p>
            <a:pPr marL="0" indent="0" algn="just">
              <a:buNone/>
            </a:pPr>
            <a:r>
              <a:rPr lang="en-US" b="1" dirty="0"/>
              <a:t>Storage devices</a:t>
            </a:r>
          </a:p>
          <a:p>
            <a:pPr algn="just"/>
            <a:r>
              <a:rPr lang="en-US" dirty="0"/>
              <a:t>In order to transfer files from one computer to </a:t>
            </a:r>
            <a:r>
              <a:rPr lang="en-US" dirty="0" smtClean="0"/>
              <a:t>another one</a:t>
            </a:r>
            <a:r>
              <a:rPr lang="en-US" dirty="0"/>
              <a:t>, you need smaller storage devices which you </a:t>
            </a:r>
            <a:r>
              <a:rPr lang="en-US" dirty="0" smtClean="0"/>
              <a:t>can carry </a:t>
            </a:r>
            <a:r>
              <a:rPr lang="en-US" dirty="0"/>
              <a:t>easily from one place to another. </a:t>
            </a:r>
            <a:endParaRPr lang="en-US" dirty="0" smtClean="0"/>
          </a:p>
          <a:p>
            <a:pPr algn="just"/>
            <a:r>
              <a:rPr lang="en-US" dirty="0" smtClean="0"/>
              <a:t>These storage devices </a:t>
            </a:r>
            <a:r>
              <a:rPr lang="en-US" dirty="0"/>
              <a:t>are used to store digital information. </a:t>
            </a:r>
            <a:r>
              <a:rPr lang="en-US" dirty="0" smtClean="0"/>
              <a:t>The commonly </a:t>
            </a:r>
            <a:r>
              <a:rPr lang="en-US" dirty="0"/>
              <a:t>used storage devices are USB flash drive</a:t>
            </a:r>
            <a:r>
              <a:rPr lang="en-US" dirty="0" smtClean="0"/>
              <a:t>, </a:t>
            </a:r>
            <a:r>
              <a:rPr lang="nb-NO" dirty="0" smtClean="0"/>
              <a:t>hard </a:t>
            </a:r>
            <a:r>
              <a:rPr lang="nb-NO" dirty="0"/>
              <a:t>disk, CD, DVD, etc</a:t>
            </a:r>
            <a:r>
              <a:rPr lang="nb-NO" dirty="0" smtClean="0"/>
              <a:t>.</a:t>
            </a:r>
          </a:p>
          <a:p>
            <a:r>
              <a:rPr lang="en-US" dirty="0" smtClean="0"/>
              <a:t>They mainly </a:t>
            </a:r>
            <a:r>
              <a:rPr lang="en-US" dirty="0"/>
              <a:t>differ in their storage capacity (how much </a:t>
            </a:r>
            <a:r>
              <a:rPr lang="en-US" dirty="0" smtClean="0"/>
              <a:t>data they </a:t>
            </a:r>
            <a:r>
              <a:rPr lang="en-US" dirty="0"/>
              <a:t>can store).</a:t>
            </a:r>
          </a:p>
          <a:p>
            <a:r>
              <a:rPr lang="en-US" dirty="0" smtClean="0"/>
              <a:t>Data </a:t>
            </a:r>
            <a:r>
              <a:rPr lang="en-US" dirty="0"/>
              <a:t>is stored in the form of bits and bytes. Bit (</a:t>
            </a:r>
            <a:r>
              <a:rPr lang="en-US" dirty="0" smtClean="0"/>
              <a:t>Binary Digit</a:t>
            </a:r>
            <a:r>
              <a:rPr lang="en-US" dirty="0"/>
              <a:t>, represented by 0 or 1) is the smallest storage unit</a:t>
            </a:r>
            <a:r>
              <a:rPr lang="en-US" dirty="0" smtClean="0"/>
              <a:t>. </a:t>
            </a:r>
          </a:p>
          <a:p>
            <a:r>
              <a:rPr lang="en-US" dirty="0" smtClean="0"/>
              <a:t>Eight </a:t>
            </a:r>
            <a:r>
              <a:rPr lang="en-US" dirty="0"/>
              <a:t>bits combined together form a byte, which in </a:t>
            </a:r>
            <a:r>
              <a:rPr lang="en-US" dirty="0" smtClean="0"/>
              <a:t>turn represents </a:t>
            </a:r>
            <a:r>
              <a:rPr lang="en-US" dirty="0"/>
              <a:t>a character </a:t>
            </a:r>
            <a:r>
              <a:rPr lang="en-US" dirty="0" smtClean="0"/>
              <a:t> (numerals/letters/symbols</a:t>
            </a:r>
            <a:r>
              <a:rPr lang="en-US" dirty="0"/>
              <a:t>).</a:t>
            </a:r>
          </a:p>
          <a:p>
            <a:pPr marL="0" indent="0">
              <a:buNone/>
            </a:pPr>
            <a:r>
              <a:rPr lang="en-US" dirty="0" smtClean="0"/>
              <a:t>	• </a:t>
            </a:r>
            <a:r>
              <a:rPr lang="en-US" dirty="0"/>
              <a:t>8 bits make a byte and 1024 bytes make a </a:t>
            </a:r>
            <a:r>
              <a:rPr lang="en-US" dirty="0" smtClean="0"/>
              <a:t>kilobyte (</a:t>
            </a:r>
            <a:r>
              <a:rPr lang="en-US" dirty="0"/>
              <a:t>KB).</a:t>
            </a:r>
          </a:p>
          <a:p>
            <a:pPr marL="0" indent="0">
              <a:buNone/>
            </a:pPr>
            <a:r>
              <a:rPr lang="en-US" dirty="0" smtClean="0"/>
              <a:t>	• </a:t>
            </a:r>
            <a:r>
              <a:rPr lang="en-US" dirty="0"/>
              <a:t>1024 KB make 1 megabyte (MB)</a:t>
            </a:r>
          </a:p>
          <a:p>
            <a:pPr marL="0" indent="0">
              <a:buNone/>
            </a:pPr>
            <a:r>
              <a:rPr lang="nb-NO" dirty="0" smtClean="0"/>
              <a:t>	• </a:t>
            </a:r>
            <a:r>
              <a:rPr lang="nb-NO" dirty="0"/>
              <a:t>1024 megabyte make 1 gigabyte (GB)</a:t>
            </a:r>
          </a:p>
          <a:p>
            <a:pPr marL="0" indent="0">
              <a:buNone/>
            </a:pPr>
            <a:r>
              <a:rPr lang="en-US" dirty="0" smtClean="0"/>
              <a:t>	• </a:t>
            </a:r>
            <a:r>
              <a:rPr lang="en-US" dirty="0"/>
              <a:t>1024 gigabyte make 1 terabyte (</a:t>
            </a:r>
            <a:r>
              <a:rPr lang="en-US" dirty="0" smtClean="0"/>
              <a:t>TB)</a:t>
            </a:r>
          </a:p>
          <a:p>
            <a:pPr marL="0" indent="0">
              <a:buNone/>
            </a:pPr>
            <a:endParaRPr lang="nb-NO" dirty="0" smtClean="0"/>
          </a:p>
          <a:p>
            <a:pPr algn="just"/>
            <a:endParaRPr lang="en-US" dirty="0"/>
          </a:p>
        </p:txBody>
      </p:sp>
    </p:spTree>
    <p:extLst>
      <p:ext uri="{BB962C8B-B14F-4D97-AF65-F5344CB8AC3E}">
        <p14:creationId xmlns:p14="http://schemas.microsoft.com/office/powerpoint/2010/main" val="3596461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a:t>Ports and connections</a:t>
            </a:r>
          </a:p>
        </p:txBody>
      </p:sp>
      <p:sp>
        <p:nvSpPr>
          <p:cNvPr id="4" name="Content Placeholder 3"/>
          <p:cNvSpPr>
            <a:spLocks noGrp="1"/>
          </p:cNvSpPr>
          <p:nvPr>
            <p:ph idx="1"/>
          </p:nvPr>
        </p:nvSpPr>
        <p:spPr>
          <a:xfrm>
            <a:off x="157843" y="882925"/>
            <a:ext cx="7338738" cy="5345884"/>
          </a:xfrm>
        </p:spPr>
        <p:txBody>
          <a:bodyPr>
            <a:noAutofit/>
          </a:bodyPr>
          <a:lstStyle/>
          <a:p>
            <a:pPr marL="0" indent="0" algn="just">
              <a:buNone/>
            </a:pPr>
            <a:r>
              <a:rPr lang="en-US" sz="2000" dirty="0"/>
              <a:t>The slots or </a:t>
            </a:r>
            <a:r>
              <a:rPr lang="en-US" sz="2000" dirty="0" smtClean="0"/>
              <a:t>channels into </a:t>
            </a:r>
            <a:r>
              <a:rPr lang="en-US" sz="2000" dirty="0"/>
              <a:t>which we connect the </a:t>
            </a:r>
            <a:r>
              <a:rPr lang="en-US" sz="2000" dirty="0" smtClean="0"/>
              <a:t>mouse/keyboard/external hard </a:t>
            </a:r>
            <a:r>
              <a:rPr lang="en-US" sz="2000" dirty="0"/>
              <a:t>disk wires are called ports. Thus, ports help </a:t>
            </a:r>
            <a:r>
              <a:rPr lang="en-US" sz="2000" dirty="0" smtClean="0"/>
              <a:t>us connect </a:t>
            </a:r>
            <a:r>
              <a:rPr lang="en-US" sz="2000" dirty="0"/>
              <a:t>input, output and storage devices in a </a:t>
            </a:r>
            <a:r>
              <a:rPr lang="en-US" sz="2000" dirty="0" smtClean="0"/>
              <a:t>computer system</a:t>
            </a:r>
            <a:r>
              <a:rPr lang="en-US" sz="2000" dirty="0"/>
              <a:t>.</a:t>
            </a:r>
          </a:p>
          <a:p>
            <a:pPr marL="0" indent="0" algn="just">
              <a:buNone/>
            </a:pPr>
            <a:r>
              <a:rPr lang="en-US" sz="2000" dirty="0" smtClean="0"/>
              <a:t>• </a:t>
            </a:r>
            <a:r>
              <a:rPr lang="en-US" sz="2000" dirty="0"/>
              <a:t>Universal serial bus or the USB port </a:t>
            </a:r>
            <a:r>
              <a:rPr lang="en-US" sz="2000" dirty="0" smtClean="0"/>
              <a:t>connects </a:t>
            </a:r>
            <a:r>
              <a:rPr lang="en-US" sz="2000" dirty="0"/>
              <a:t>peripheral devices</a:t>
            </a:r>
            <a:r>
              <a:rPr lang="en-US" sz="2000" dirty="0" smtClean="0"/>
              <a:t>, such </a:t>
            </a:r>
            <a:r>
              <a:rPr lang="en-US" sz="2000" dirty="0"/>
              <a:t>as a mouse or a keyboard or a printer to </a:t>
            </a:r>
            <a:r>
              <a:rPr lang="en-US" sz="2000" dirty="0" smtClean="0"/>
              <a:t>a computer </a:t>
            </a:r>
            <a:r>
              <a:rPr lang="en-US" sz="2000" dirty="0"/>
              <a:t>using the cable.</a:t>
            </a:r>
          </a:p>
          <a:p>
            <a:pPr marL="0" indent="0" algn="just">
              <a:buNone/>
            </a:pPr>
            <a:r>
              <a:rPr lang="en-US" sz="2000" dirty="0"/>
              <a:t>• </a:t>
            </a:r>
            <a:r>
              <a:rPr lang="en-US" sz="2000" dirty="0" smtClean="0"/>
              <a:t>Display connects </a:t>
            </a:r>
            <a:r>
              <a:rPr lang="en-US" sz="2000" dirty="0"/>
              <a:t>the monitor, or any display unit, </a:t>
            </a:r>
            <a:r>
              <a:rPr lang="en-US" sz="2000" dirty="0" smtClean="0"/>
              <a:t>to the </a:t>
            </a:r>
            <a:r>
              <a:rPr lang="en-US" sz="2000" dirty="0"/>
              <a:t>computer using the cable. These can be </a:t>
            </a:r>
            <a:r>
              <a:rPr lang="en-US" sz="2000" dirty="0" smtClean="0"/>
              <a:t>of different </a:t>
            </a:r>
            <a:r>
              <a:rPr lang="en-US" sz="2000" dirty="0"/>
              <a:t>types, like Video Graphics Array (VGA</a:t>
            </a:r>
            <a:r>
              <a:rPr lang="en-US" sz="2000" dirty="0" smtClean="0"/>
              <a:t>) and </a:t>
            </a:r>
            <a:r>
              <a:rPr lang="en-US" sz="2000" dirty="0"/>
              <a:t>High Definition Multimedia Interface (HDMI</a:t>
            </a:r>
            <a:r>
              <a:rPr lang="en-US" sz="2000" dirty="0" smtClean="0"/>
              <a:t>), depending </a:t>
            </a:r>
            <a:r>
              <a:rPr lang="en-US" sz="2000" dirty="0"/>
              <a:t>on the requirement.</a:t>
            </a:r>
          </a:p>
          <a:p>
            <a:pPr marL="0" indent="0" algn="just">
              <a:buNone/>
            </a:pPr>
            <a:r>
              <a:rPr lang="en-US" sz="2000" dirty="0"/>
              <a:t>• Audio ports  </a:t>
            </a:r>
            <a:r>
              <a:rPr lang="en-US" sz="2000" dirty="0" smtClean="0"/>
              <a:t>help to connect </a:t>
            </a:r>
            <a:r>
              <a:rPr lang="en-US" sz="2000" dirty="0"/>
              <a:t>microphone, speakers, and </a:t>
            </a:r>
            <a:r>
              <a:rPr lang="en-US" sz="2000" dirty="0" smtClean="0"/>
              <a:t>headphones to </a:t>
            </a:r>
            <a:r>
              <a:rPr lang="en-US" sz="2000" dirty="0"/>
              <a:t>a computer system. Often, the speaker </a:t>
            </a:r>
            <a:r>
              <a:rPr lang="en-US" sz="2000" dirty="0" smtClean="0"/>
              <a:t>and  headphone </a:t>
            </a:r>
            <a:r>
              <a:rPr lang="en-US" sz="2000" dirty="0"/>
              <a:t>port is called the line out port, i.e., </a:t>
            </a:r>
            <a:r>
              <a:rPr lang="en-US" sz="2000" dirty="0" smtClean="0"/>
              <a:t>it is </a:t>
            </a:r>
            <a:r>
              <a:rPr lang="en-US" sz="2000" dirty="0"/>
              <a:t>meant for sound output.</a:t>
            </a:r>
          </a:p>
          <a:p>
            <a:pPr marL="0" indent="0" algn="just">
              <a:buNone/>
            </a:pPr>
            <a:r>
              <a:rPr lang="en-US" sz="2000" dirty="0"/>
              <a:t>• Ethernet port </a:t>
            </a:r>
            <a:r>
              <a:rPr lang="en-US" sz="2000" dirty="0" smtClean="0"/>
              <a:t>is used for connecting </a:t>
            </a:r>
            <a:r>
              <a:rPr lang="en-US" sz="2000" dirty="0"/>
              <a:t>the system to high speed Internet cable.</a:t>
            </a:r>
          </a:p>
          <a:p>
            <a:pPr marL="0" indent="0" algn="just">
              <a:buNone/>
            </a:pPr>
            <a:r>
              <a:rPr lang="en-US" sz="2000" dirty="0"/>
              <a:t>• Power port </a:t>
            </a:r>
            <a:r>
              <a:rPr lang="en-US" sz="2000" dirty="0" smtClean="0"/>
              <a:t>is </a:t>
            </a:r>
            <a:r>
              <a:rPr lang="en-US" sz="2000" dirty="0"/>
              <a:t>used </a:t>
            </a:r>
            <a:r>
              <a:rPr lang="en-US" sz="2000" dirty="0" smtClean="0"/>
              <a:t>for connecting </a:t>
            </a:r>
            <a:r>
              <a:rPr lang="en-US" sz="2000" dirty="0"/>
              <a:t>the computer system to the </a:t>
            </a:r>
            <a:r>
              <a:rPr lang="en-US" sz="2000" dirty="0" smtClean="0"/>
              <a:t>power supply</a:t>
            </a:r>
            <a:r>
              <a:rPr lang="en-US" sz="2000" dirty="0"/>
              <a:t>.</a:t>
            </a:r>
          </a:p>
        </p:txBody>
      </p:sp>
      <p:pic>
        <p:nvPicPr>
          <p:cNvPr id="5" name="Picture 4"/>
          <p:cNvPicPr>
            <a:picLocks noChangeAspect="1"/>
          </p:cNvPicPr>
          <p:nvPr/>
        </p:nvPicPr>
        <p:blipFill>
          <a:blip r:embed="rId2"/>
          <a:stretch>
            <a:fillRect/>
          </a:stretch>
        </p:blipFill>
        <p:spPr>
          <a:xfrm>
            <a:off x="7871460" y="0"/>
            <a:ext cx="2801983" cy="4330337"/>
          </a:xfrm>
          <a:prstGeom prst="rect">
            <a:avLst/>
          </a:prstGeom>
        </p:spPr>
      </p:pic>
      <p:pic>
        <p:nvPicPr>
          <p:cNvPr id="3" name="Picture 2"/>
          <p:cNvPicPr>
            <a:picLocks noChangeAspect="1"/>
          </p:cNvPicPr>
          <p:nvPr/>
        </p:nvPicPr>
        <p:blipFill>
          <a:blip r:embed="rId3"/>
          <a:stretch>
            <a:fillRect/>
          </a:stretch>
        </p:blipFill>
        <p:spPr>
          <a:xfrm>
            <a:off x="8020594" y="4158619"/>
            <a:ext cx="2495006" cy="2596326"/>
          </a:xfrm>
          <a:prstGeom prst="rect">
            <a:avLst/>
          </a:prstGeom>
        </p:spPr>
      </p:pic>
    </p:spTree>
    <p:extLst>
      <p:ext uri="{BB962C8B-B14F-4D97-AF65-F5344CB8AC3E}">
        <p14:creationId xmlns:p14="http://schemas.microsoft.com/office/powerpoint/2010/main" val="73606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991703" cy="1325563"/>
          </a:xfrm>
        </p:spPr>
        <p:txBody>
          <a:bodyPr>
            <a:normAutofit fontScale="90000"/>
          </a:bodyPr>
          <a:lstStyle/>
          <a:p>
            <a:r>
              <a:rPr lang="en-US" dirty="0"/>
              <a:t/>
            </a:r>
            <a:br>
              <a:rPr lang="en-US" dirty="0"/>
            </a:br>
            <a:r>
              <a:rPr lang="en-US" dirty="0"/>
              <a:t>Procedure for starting and shutting down a computer </a:t>
            </a:r>
            <a:br>
              <a:rPr lang="en-US" dirty="0"/>
            </a:br>
            <a:r>
              <a:rPr lang="en-US" dirty="0"/>
              <a:t>	</a:t>
            </a:r>
            <a:br>
              <a:rPr lang="en-US" dirty="0"/>
            </a:br>
            <a:endParaRPr lang="en-US" dirty="0"/>
          </a:p>
        </p:txBody>
      </p:sp>
      <p:sp>
        <p:nvSpPr>
          <p:cNvPr id="3" name="Content Placeholder 2"/>
          <p:cNvSpPr>
            <a:spLocks noGrp="1"/>
          </p:cNvSpPr>
          <p:nvPr>
            <p:ph idx="1"/>
          </p:nvPr>
        </p:nvSpPr>
        <p:spPr>
          <a:xfrm>
            <a:off x="163285" y="793659"/>
            <a:ext cx="11665131" cy="4351338"/>
          </a:xfrm>
        </p:spPr>
        <p:txBody>
          <a:bodyPr>
            <a:noAutofit/>
          </a:bodyPr>
          <a:lstStyle/>
          <a:p>
            <a:pPr algn="just"/>
            <a:r>
              <a:rPr lang="en-US" sz="2400" dirty="0"/>
              <a:t>W</a:t>
            </a:r>
            <a:r>
              <a:rPr lang="en-US" sz="2400" dirty="0" smtClean="0"/>
              <a:t>hen </a:t>
            </a:r>
            <a:r>
              <a:rPr lang="en-US" sz="2400" dirty="0"/>
              <a:t>a </a:t>
            </a:r>
            <a:r>
              <a:rPr lang="en-US" sz="2400" dirty="0" smtClean="0"/>
              <a:t>computer is </a:t>
            </a:r>
            <a:r>
              <a:rPr lang="en-US" sz="2400" dirty="0"/>
              <a:t>switched on, it performs some basic processes</a:t>
            </a:r>
            <a:r>
              <a:rPr lang="en-US" sz="2400" dirty="0" smtClean="0"/>
              <a:t>/ functions</a:t>
            </a:r>
            <a:r>
              <a:rPr lang="en-US" sz="2400" dirty="0"/>
              <a:t>, before it is ready to take instructions </a:t>
            </a:r>
            <a:r>
              <a:rPr lang="en-US" sz="2400" dirty="0" smtClean="0"/>
              <a:t>from the </a:t>
            </a:r>
            <a:r>
              <a:rPr lang="en-US" sz="2400" dirty="0"/>
              <a:t>user.</a:t>
            </a:r>
          </a:p>
          <a:p>
            <a:pPr algn="just"/>
            <a:r>
              <a:rPr lang="en-US" sz="2400" dirty="0"/>
              <a:t>To start a computer, press the Power button </a:t>
            </a:r>
            <a:r>
              <a:rPr lang="en-US" sz="2400" dirty="0" smtClean="0"/>
              <a:t>on the </a:t>
            </a:r>
            <a:r>
              <a:rPr lang="en-US" sz="2400" dirty="0"/>
              <a:t>CPU. This will start the </a:t>
            </a:r>
            <a:r>
              <a:rPr lang="en-US" sz="2400" dirty="0" smtClean="0"/>
              <a:t> Windows </a:t>
            </a:r>
            <a:r>
              <a:rPr lang="en-US" sz="2400" dirty="0"/>
              <a:t>operating </a:t>
            </a:r>
            <a:r>
              <a:rPr lang="en-US" sz="2400" dirty="0" smtClean="0"/>
              <a:t>system and </a:t>
            </a:r>
            <a:r>
              <a:rPr lang="en-US" sz="2400" dirty="0"/>
              <a:t>display the Windows desktop on the monitor</a:t>
            </a:r>
            <a:r>
              <a:rPr lang="en-US" sz="2400" dirty="0" smtClean="0"/>
              <a:t>.</a:t>
            </a:r>
          </a:p>
          <a:p>
            <a:pPr algn="just"/>
            <a:r>
              <a:rPr lang="en-US" sz="2400" b="1" i="1" dirty="0"/>
              <a:t>Login and </a:t>
            </a:r>
            <a:r>
              <a:rPr lang="en-US" sz="2400" b="1" i="1" dirty="0" err="1" smtClean="0"/>
              <a:t>logout:</a:t>
            </a:r>
            <a:r>
              <a:rPr lang="en-US" sz="2400" dirty="0" err="1"/>
              <a:t>A</a:t>
            </a:r>
            <a:r>
              <a:rPr lang="en-US" sz="2400" dirty="0"/>
              <a:t> </a:t>
            </a:r>
            <a:r>
              <a:rPr lang="en-US" sz="2400" dirty="0" smtClean="0"/>
              <a:t>login and </a:t>
            </a:r>
            <a:r>
              <a:rPr lang="en-US" sz="2400" dirty="0"/>
              <a:t>password is like a key to the </a:t>
            </a:r>
            <a:r>
              <a:rPr lang="en-US" sz="2400" dirty="0" smtClean="0"/>
              <a:t>lock which </a:t>
            </a:r>
            <a:r>
              <a:rPr lang="en-US" sz="2400" dirty="0"/>
              <a:t>allows you to use the </a:t>
            </a:r>
            <a:r>
              <a:rPr lang="en-US" sz="2400" dirty="0" smtClean="0"/>
              <a:t>computer. When </a:t>
            </a:r>
            <a:r>
              <a:rPr lang="en-US" sz="2400" dirty="0"/>
              <a:t>you login to the computer with your </a:t>
            </a:r>
            <a:r>
              <a:rPr lang="en-US" sz="2400" dirty="0" smtClean="0"/>
              <a:t>login-ID and </a:t>
            </a:r>
            <a:r>
              <a:rPr lang="en-US" sz="2400" dirty="0"/>
              <a:t>password </a:t>
            </a:r>
            <a:r>
              <a:rPr lang="en-US" sz="2400" dirty="0" smtClean="0"/>
              <a:t>the computer </a:t>
            </a:r>
            <a:r>
              <a:rPr lang="en-US" sz="2400" dirty="0"/>
              <a:t>knows that you are an </a:t>
            </a:r>
            <a:r>
              <a:rPr lang="en-US" sz="2400" dirty="0" err="1"/>
              <a:t>authorised</a:t>
            </a:r>
            <a:r>
              <a:rPr lang="en-US" sz="2400" dirty="0"/>
              <a:t> person </a:t>
            </a:r>
            <a:r>
              <a:rPr lang="en-US" sz="2400" dirty="0" smtClean="0"/>
              <a:t>and allows </a:t>
            </a:r>
            <a:r>
              <a:rPr lang="en-US" sz="2400" dirty="0"/>
              <a:t>you to work on the applications in the computer.</a:t>
            </a:r>
          </a:p>
          <a:p>
            <a:pPr algn="just"/>
            <a:r>
              <a:rPr lang="en-US" sz="2400" dirty="0"/>
              <a:t>Once you finish working, you must log out or </a:t>
            </a:r>
            <a:r>
              <a:rPr lang="en-US" sz="2400" b="1" dirty="0"/>
              <a:t>sign </a:t>
            </a:r>
            <a:r>
              <a:rPr lang="en-US" sz="2400" b="1" dirty="0" smtClean="0"/>
              <a:t>out </a:t>
            </a:r>
            <a:r>
              <a:rPr lang="en-US" sz="2400" dirty="0" smtClean="0"/>
              <a:t>so </a:t>
            </a:r>
            <a:r>
              <a:rPr lang="en-US" sz="2400" dirty="0"/>
              <a:t>that no one else can see your work.</a:t>
            </a:r>
          </a:p>
          <a:p>
            <a:pPr algn="just"/>
            <a:r>
              <a:rPr lang="en-US" sz="2400" b="1" dirty="0"/>
              <a:t>Shutting down a </a:t>
            </a:r>
            <a:r>
              <a:rPr lang="en-US" sz="2400" b="1" dirty="0" smtClean="0"/>
              <a:t>computer: </a:t>
            </a:r>
            <a:r>
              <a:rPr lang="en-US" sz="2400" dirty="0" smtClean="0"/>
              <a:t>You </a:t>
            </a:r>
            <a:r>
              <a:rPr lang="en-US" sz="2400" dirty="0"/>
              <a:t>can shut down the computer in Ubuntu by </a:t>
            </a:r>
            <a:r>
              <a:rPr lang="en-US" sz="2400" dirty="0" smtClean="0"/>
              <a:t>clicking “</a:t>
            </a:r>
            <a:r>
              <a:rPr lang="en-US" sz="2400" dirty="0"/>
              <a:t>Systems” at the top right and then click on Shut </a:t>
            </a:r>
            <a:r>
              <a:rPr lang="en-US" sz="2400" dirty="0" smtClean="0"/>
              <a:t>Down. When </a:t>
            </a:r>
            <a:r>
              <a:rPr lang="en-US" sz="2400" dirty="0"/>
              <a:t>you click Shut </a:t>
            </a:r>
            <a:r>
              <a:rPr lang="en-US" sz="2400" dirty="0" smtClean="0"/>
              <a:t>down, the </a:t>
            </a:r>
            <a:r>
              <a:rPr lang="en-US" sz="2400" dirty="0"/>
              <a:t>Operating System will close all the applications </a:t>
            </a:r>
            <a:r>
              <a:rPr lang="en-US" sz="2400" dirty="0" smtClean="0"/>
              <a:t>and turn </a:t>
            </a:r>
            <a:r>
              <a:rPr lang="en-US" sz="2400" dirty="0"/>
              <a:t>off the </a:t>
            </a:r>
            <a:r>
              <a:rPr lang="en-US" sz="2400" dirty="0" smtClean="0"/>
              <a:t>computer.</a:t>
            </a:r>
            <a:endParaRPr lang="en-US" sz="2400" b="1" i="1" dirty="0" smtClean="0"/>
          </a:p>
          <a:p>
            <a:pPr algn="just"/>
            <a:endParaRPr lang="en-US" sz="2400" dirty="0"/>
          </a:p>
        </p:txBody>
      </p:sp>
    </p:spTree>
    <p:extLst>
      <p:ext uri="{BB962C8B-B14F-4D97-AF65-F5344CB8AC3E}">
        <p14:creationId xmlns:p14="http://schemas.microsoft.com/office/powerpoint/2010/main" val="3761199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5" y="221434"/>
            <a:ext cx="10515600" cy="1325563"/>
          </a:xfrm>
        </p:spPr>
        <p:txBody>
          <a:bodyPr>
            <a:normAutofit/>
          </a:bodyPr>
          <a:lstStyle/>
          <a:p>
            <a:r>
              <a:rPr lang="en-US" b="1" dirty="0"/>
              <a:t>Computer hardware </a:t>
            </a:r>
            <a:r>
              <a:rPr lang="en-US" b="1" dirty="0" smtClean="0"/>
              <a:t>and software</a:t>
            </a:r>
            <a:r>
              <a:rPr lang="en-US" b="1" dirty="0"/>
              <a:t/>
            </a:r>
            <a:br>
              <a:rPr lang="en-US" b="1" dirty="0"/>
            </a:br>
            <a:endParaRPr lang="en-US" dirty="0"/>
          </a:p>
        </p:txBody>
      </p:sp>
      <p:sp>
        <p:nvSpPr>
          <p:cNvPr id="3" name="Content Placeholder 2"/>
          <p:cNvSpPr>
            <a:spLocks noGrp="1"/>
          </p:cNvSpPr>
          <p:nvPr>
            <p:ph idx="1"/>
          </p:nvPr>
        </p:nvSpPr>
        <p:spPr>
          <a:xfrm>
            <a:off x="132804" y="1420675"/>
            <a:ext cx="11702143" cy="4351338"/>
          </a:xfrm>
        </p:spPr>
        <p:txBody>
          <a:bodyPr>
            <a:normAutofit fontScale="77500" lnSpcReduction="20000"/>
          </a:bodyPr>
          <a:lstStyle/>
          <a:p>
            <a:pPr algn="just"/>
            <a:r>
              <a:rPr lang="en-US" dirty="0" smtClean="0"/>
              <a:t>A computer system consists of two main parts—the hardware and the software. </a:t>
            </a:r>
          </a:p>
          <a:p>
            <a:pPr algn="just"/>
            <a:r>
              <a:rPr lang="en-US" dirty="0" smtClean="0"/>
              <a:t>The physical parts that we can see and touch are called </a:t>
            </a:r>
            <a:r>
              <a:rPr lang="en-US" b="1" dirty="0" smtClean="0"/>
              <a:t>the hardware</a:t>
            </a:r>
            <a:r>
              <a:rPr lang="en-US" dirty="0" smtClean="0"/>
              <a:t>. It is the machinery of a computer. These are the keyboard, monitor, CPU, etc. </a:t>
            </a:r>
          </a:p>
          <a:p>
            <a:pPr algn="just"/>
            <a:r>
              <a:rPr lang="en-US" b="1" dirty="0" smtClean="0"/>
              <a:t>The software that we cannot see makes </a:t>
            </a:r>
            <a:r>
              <a:rPr lang="en-US" dirty="0" smtClean="0"/>
              <a:t>the hardware work the way we want. For example, as shown in Figure, the monitor is a physical device or the hardware. When we start a program, it is displayed on the monitor. This is done by the software which displays things on monitor.</a:t>
            </a:r>
          </a:p>
          <a:p>
            <a:r>
              <a:rPr lang="en-US" dirty="0" smtClean="0"/>
              <a:t>The most important software in any computer is the Operating System (OS). This is the software that starts </a:t>
            </a:r>
            <a:r>
              <a:rPr lang="en-US" dirty="0"/>
              <a:t>working as soon as we switch on a computer. It </a:t>
            </a:r>
            <a:r>
              <a:rPr lang="en-US" dirty="0" smtClean="0"/>
              <a:t>displays the </a:t>
            </a:r>
            <a:r>
              <a:rPr lang="en-US" dirty="0"/>
              <a:t>desktop on the monitor. Some of the most </a:t>
            </a:r>
            <a:r>
              <a:rPr lang="en-US" dirty="0" smtClean="0"/>
              <a:t>commonly used </a:t>
            </a:r>
            <a:r>
              <a:rPr lang="en-US" dirty="0"/>
              <a:t>operating systems for laptops and desktop </a:t>
            </a:r>
            <a:r>
              <a:rPr lang="en-US" dirty="0" smtClean="0"/>
              <a:t>are Ubuntu, Microsoft Windows and </a:t>
            </a:r>
            <a:r>
              <a:rPr lang="en-US" dirty="0"/>
              <a:t>Mac OS.</a:t>
            </a:r>
          </a:p>
          <a:p>
            <a:r>
              <a:rPr lang="en-US" dirty="0"/>
              <a:t>Mobile devices also have operating system </a:t>
            </a:r>
            <a:r>
              <a:rPr lang="en-US" dirty="0" smtClean="0"/>
              <a:t>that helps </a:t>
            </a:r>
            <a:r>
              <a:rPr lang="en-US" dirty="0"/>
              <a:t>them perform their functions. Some of the </a:t>
            </a:r>
            <a:r>
              <a:rPr lang="en-US" dirty="0" smtClean="0"/>
              <a:t>mobile operating </a:t>
            </a:r>
            <a:r>
              <a:rPr lang="en-US" dirty="0"/>
              <a:t>systems are Apple iOS and Google Android</a:t>
            </a:r>
          </a:p>
          <a:p>
            <a:r>
              <a:rPr lang="en-US" dirty="0" smtClean="0"/>
              <a:t>All </a:t>
            </a:r>
            <a:r>
              <a:rPr lang="en-US" dirty="0"/>
              <a:t>the computer applications, such as browsers</a:t>
            </a:r>
            <a:r>
              <a:rPr lang="en-US" dirty="0" smtClean="0"/>
              <a:t>, games</a:t>
            </a:r>
            <a:r>
              <a:rPr lang="en-US" dirty="0"/>
              <a:t>, Office tools, etc., are also software </a:t>
            </a:r>
            <a:r>
              <a:rPr lang="en-US" dirty="0" smtClean="0"/>
              <a:t>programs that </a:t>
            </a:r>
            <a:r>
              <a:rPr lang="en-US" dirty="0"/>
              <a:t>perform a particular function.</a:t>
            </a:r>
          </a:p>
        </p:txBody>
      </p:sp>
    </p:spTree>
    <p:extLst>
      <p:ext uri="{BB962C8B-B14F-4D97-AF65-F5344CB8AC3E}">
        <p14:creationId xmlns:p14="http://schemas.microsoft.com/office/powerpoint/2010/main" val="2803831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the Keyboard</a:t>
            </a:r>
            <a:endParaRPr lang="en-US" dirty="0"/>
          </a:p>
        </p:txBody>
      </p:sp>
      <p:sp>
        <p:nvSpPr>
          <p:cNvPr id="3" name="Content Placeholder 2"/>
          <p:cNvSpPr>
            <a:spLocks noGrp="1"/>
          </p:cNvSpPr>
          <p:nvPr>
            <p:ph idx="1"/>
          </p:nvPr>
        </p:nvSpPr>
        <p:spPr>
          <a:xfrm>
            <a:off x="420189" y="1446802"/>
            <a:ext cx="11336382" cy="5045438"/>
          </a:xfrm>
        </p:spPr>
        <p:txBody>
          <a:bodyPr>
            <a:normAutofit fontScale="77500" lnSpcReduction="20000"/>
          </a:bodyPr>
          <a:lstStyle/>
          <a:p>
            <a:pPr algn="just" fontAlgn="base"/>
            <a:r>
              <a:rPr lang="en-US" dirty="0" smtClean="0"/>
              <a:t>A keyboard is an input device used to type text, numbers and commands into the computer.</a:t>
            </a:r>
          </a:p>
          <a:p>
            <a:pPr algn="just" fontAlgn="base"/>
            <a:r>
              <a:rPr lang="en-US" b="1" dirty="0"/>
              <a:t>Function </a:t>
            </a:r>
            <a:r>
              <a:rPr lang="en-US" b="1" dirty="0" smtClean="0"/>
              <a:t>Keys</a:t>
            </a:r>
            <a:r>
              <a:rPr lang="en-US" dirty="0" smtClean="0"/>
              <a:t>- Keys </a:t>
            </a:r>
            <a:r>
              <a:rPr lang="en-US" dirty="0"/>
              <a:t>labeled from F1 to F12 are function keys. You use them to perform specific functions.</a:t>
            </a:r>
          </a:p>
          <a:p>
            <a:pPr algn="just" fontAlgn="base"/>
            <a:r>
              <a:rPr lang="en-US" b="1" dirty="0"/>
              <a:t>(a) Control keys:</a:t>
            </a:r>
            <a:r>
              <a:rPr lang="en-US" dirty="0"/>
              <a:t> Keys, such as Control (CTRL), SHIFT, SPACEBAR, ALT, CAPS LOCK and TAB, are special control </a:t>
            </a:r>
            <a:r>
              <a:rPr lang="en-US" dirty="0" smtClean="0"/>
              <a:t>keys</a:t>
            </a:r>
          </a:p>
          <a:p>
            <a:pPr algn="just" fontAlgn="base"/>
            <a:r>
              <a:rPr lang="en-US" b="1" dirty="0"/>
              <a:t>(b) Enter key:</a:t>
            </a:r>
            <a:r>
              <a:rPr lang="en-US" dirty="0"/>
              <a:t> The label on this key can be either ENTER or RETURN, depending on the brand of computer that you are using. You use the ENTER or the RETURN key to move the cursor to the beginning of a new line</a:t>
            </a:r>
            <a:r>
              <a:rPr lang="en-US" dirty="0" smtClean="0"/>
              <a:t>.</a:t>
            </a:r>
            <a:endParaRPr lang="en-US" dirty="0"/>
          </a:p>
          <a:p>
            <a:pPr algn="just" fontAlgn="base"/>
            <a:r>
              <a:rPr lang="en-US" b="1" dirty="0"/>
              <a:t>(c) Punctuation keys: </a:t>
            </a:r>
            <a:r>
              <a:rPr lang="en-US" dirty="0"/>
              <a:t>Punctuation keys include keys for punctuation marks, such as colon (:), semicolon (;), question mark (?), single quotation marks (‘ ’), and double quotation marks (“ </a:t>
            </a:r>
            <a:r>
              <a:rPr lang="en-US" dirty="0" smtClean="0"/>
              <a:t>”).</a:t>
            </a:r>
            <a:endParaRPr lang="en-US" dirty="0"/>
          </a:p>
          <a:p>
            <a:pPr algn="just" fontAlgn="base"/>
            <a:r>
              <a:rPr lang="en-US" b="1" dirty="0"/>
              <a:t>(d) Navigation keys:</a:t>
            </a:r>
            <a:r>
              <a:rPr lang="en-US" dirty="0"/>
              <a:t> Keys, such as the arrow keys, HOME, END, PAGE UP, and PAGE DOWN are navigation </a:t>
            </a:r>
            <a:r>
              <a:rPr lang="en-US" dirty="0" smtClean="0"/>
              <a:t>keys</a:t>
            </a:r>
            <a:endParaRPr lang="en-US" dirty="0"/>
          </a:p>
          <a:p>
            <a:pPr algn="just" fontAlgn="base"/>
            <a:r>
              <a:rPr lang="en-US" b="1" dirty="0"/>
              <a:t>(e) Command keys: </a:t>
            </a:r>
            <a:r>
              <a:rPr lang="en-US" dirty="0"/>
              <a:t>Keys, such as INSERT (INS), DELETE (DEL), and BACKSPACE are </a:t>
            </a:r>
            <a:r>
              <a:rPr lang="en-US" dirty="0" smtClean="0"/>
              <a:t>command keys</a:t>
            </a:r>
            <a:r>
              <a:rPr lang="en-US" dirty="0"/>
              <a:t>. When the INSERT key is turned ON, it helps you overwrite characters to the right of </a:t>
            </a:r>
            <a:r>
              <a:rPr lang="en-US" dirty="0" smtClean="0"/>
              <a:t>the cursor.</a:t>
            </a:r>
            <a:endParaRPr lang="en-US" dirty="0"/>
          </a:p>
          <a:p>
            <a:pPr algn="just" fontAlgn="base"/>
            <a:r>
              <a:rPr lang="en-US" b="1" dirty="0"/>
              <a:t>(f) Windows key: </a:t>
            </a:r>
            <a:r>
              <a:rPr lang="en-US" dirty="0"/>
              <a:t>Pressing this key opens the Start menu</a:t>
            </a:r>
          </a:p>
          <a:p>
            <a:pPr algn="just" fontAlgn="base"/>
            <a:endParaRPr lang="en-US" dirty="0"/>
          </a:p>
          <a:p>
            <a:pPr algn="just" fontAlgn="base"/>
            <a:endParaRPr lang="en-US" dirty="0" smtClean="0"/>
          </a:p>
          <a:p>
            <a:pPr algn="just"/>
            <a:endParaRPr lang="en-US" dirty="0"/>
          </a:p>
        </p:txBody>
      </p:sp>
    </p:spTree>
    <p:extLst>
      <p:ext uri="{BB962C8B-B14F-4D97-AF65-F5344CB8AC3E}">
        <p14:creationId xmlns:p14="http://schemas.microsoft.com/office/powerpoint/2010/main" val="697149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a Mouse</a:t>
            </a:r>
            <a:endParaRPr lang="en-US" dirty="0"/>
          </a:p>
        </p:txBody>
      </p:sp>
      <p:sp>
        <p:nvSpPr>
          <p:cNvPr id="3" name="Content Placeholder 2"/>
          <p:cNvSpPr>
            <a:spLocks noGrp="1"/>
          </p:cNvSpPr>
          <p:nvPr>
            <p:ph idx="1"/>
          </p:nvPr>
        </p:nvSpPr>
        <p:spPr>
          <a:xfrm>
            <a:off x="571500" y="1420676"/>
            <a:ext cx="11049000" cy="4810306"/>
          </a:xfrm>
        </p:spPr>
        <p:txBody>
          <a:bodyPr>
            <a:normAutofit fontScale="85000" lnSpcReduction="20000"/>
          </a:bodyPr>
          <a:lstStyle/>
          <a:p>
            <a:pPr algn="just" fontAlgn="base"/>
            <a:r>
              <a:rPr lang="en-US" dirty="0" smtClean="0"/>
              <a:t>A small </a:t>
            </a:r>
            <a:r>
              <a:rPr lang="en-US" dirty="0"/>
              <a:t>device that you can use to move, select and open items on your computer screen</a:t>
            </a:r>
            <a:r>
              <a:rPr lang="en-US" dirty="0" smtClean="0"/>
              <a:t>.</a:t>
            </a:r>
            <a:r>
              <a:rPr lang="en-US" dirty="0"/>
              <a:t/>
            </a:r>
            <a:br>
              <a:rPr lang="en-US" dirty="0"/>
            </a:br>
            <a:endParaRPr lang="en-US" dirty="0"/>
          </a:p>
          <a:p>
            <a:pPr algn="just" fontAlgn="base"/>
            <a:r>
              <a:rPr lang="en-US" b="1" dirty="0"/>
              <a:t>Roll Over or </a:t>
            </a:r>
            <a:r>
              <a:rPr lang="en-US" b="1" dirty="0" smtClean="0"/>
              <a:t>Hover - </a:t>
            </a:r>
            <a:r>
              <a:rPr lang="en-US" dirty="0" smtClean="0"/>
              <a:t>Some </a:t>
            </a:r>
            <a:r>
              <a:rPr lang="en-US" dirty="0"/>
              <a:t>actions can be done by simply rolling over or hovering over an item. When you bring the mouse over a file in File Explorer, it will show the details of that </a:t>
            </a:r>
            <a:r>
              <a:rPr lang="en-US" dirty="0" smtClean="0"/>
              <a:t>file</a:t>
            </a:r>
            <a:r>
              <a:rPr lang="en-US" dirty="0"/>
              <a:t/>
            </a:r>
            <a:br>
              <a:rPr lang="en-US" dirty="0"/>
            </a:br>
            <a:endParaRPr lang="en-US" dirty="0"/>
          </a:p>
          <a:p>
            <a:pPr algn="just" fontAlgn="base"/>
            <a:r>
              <a:rPr lang="en-US" b="1" dirty="0"/>
              <a:t>Point and </a:t>
            </a:r>
            <a:r>
              <a:rPr lang="en-US" b="1" dirty="0" smtClean="0"/>
              <a:t>Click - </a:t>
            </a:r>
            <a:r>
              <a:rPr lang="en-US" dirty="0" smtClean="0"/>
              <a:t>As </a:t>
            </a:r>
            <a:r>
              <a:rPr lang="en-US" dirty="0"/>
              <a:t>you move the mouse on your desk, a pointer moves correspondingly on your screen</a:t>
            </a:r>
            <a:r>
              <a:rPr lang="en-US" dirty="0" smtClean="0"/>
              <a:t>. When </a:t>
            </a:r>
            <a:r>
              <a:rPr lang="en-US" dirty="0"/>
              <a:t>you click a particular file, it gets </a:t>
            </a:r>
            <a:r>
              <a:rPr lang="en-US" dirty="0" smtClean="0"/>
              <a:t>selected</a:t>
            </a:r>
            <a:r>
              <a:rPr lang="en-US" dirty="0"/>
              <a:t/>
            </a:r>
            <a:br>
              <a:rPr lang="en-US" dirty="0"/>
            </a:br>
            <a:endParaRPr lang="en-US" dirty="0"/>
          </a:p>
          <a:p>
            <a:pPr algn="just" fontAlgn="base"/>
            <a:r>
              <a:rPr lang="en-US" b="1" dirty="0"/>
              <a:t>Drag and </a:t>
            </a:r>
            <a:r>
              <a:rPr lang="en-US" b="1" dirty="0" smtClean="0"/>
              <a:t>Drop - </a:t>
            </a:r>
            <a:r>
              <a:rPr lang="en-US" dirty="0" smtClean="0"/>
              <a:t>To </a:t>
            </a:r>
            <a:r>
              <a:rPr lang="en-US" dirty="0"/>
              <a:t>move an item, you need to click it, and then holding the mouse button down, move the item to a new location. After you move the item to the new location, you release the mouse button. This is called drag and drop</a:t>
            </a:r>
            <a:r>
              <a:rPr lang="en-US" dirty="0" smtClean="0"/>
              <a:t>.</a:t>
            </a:r>
            <a:r>
              <a:rPr lang="en-US" dirty="0"/>
              <a:t/>
            </a:r>
            <a:br>
              <a:rPr lang="en-US" dirty="0"/>
            </a:br>
            <a:endParaRPr lang="en-US" dirty="0"/>
          </a:p>
          <a:p>
            <a:pPr algn="just" fontAlgn="base"/>
            <a:r>
              <a:rPr lang="en-US" b="1" dirty="0" smtClean="0"/>
              <a:t>Double-click - </a:t>
            </a:r>
            <a:r>
              <a:rPr lang="en-US" dirty="0" smtClean="0"/>
              <a:t>Double-clicking </a:t>
            </a:r>
            <a:r>
              <a:rPr lang="en-US" dirty="0"/>
              <a:t>means to quickly click the left mouse button twice. When we double-click on a file, it will open the file.</a:t>
            </a:r>
          </a:p>
          <a:p>
            <a:pPr algn="just"/>
            <a:endParaRPr lang="en-US" dirty="0"/>
          </a:p>
        </p:txBody>
      </p:sp>
    </p:spTree>
    <p:extLst>
      <p:ext uri="{BB962C8B-B14F-4D97-AF65-F5344CB8AC3E}">
        <p14:creationId xmlns:p14="http://schemas.microsoft.com/office/powerpoint/2010/main" val="1788937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Performing Basic File Operations</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838200" y="1018903"/>
            <a:ext cx="10515600" cy="5158060"/>
          </a:xfrm>
        </p:spPr>
        <p:txBody>
          <a:bodyPr>
            <a:normAutofit lnSpcReduction="10000"/>
          </a:bodyPr>
          <a:lstStyle/>
          <a:p>
            <a:pPr fontAlgn="base"/>
            <a:r>
              <a:rPr lang="en-US" b="1" dirty="0"/>
              <a:t>Files and </a:t>
            </a:r>
            <a:r>
              <a:rPr lang="en-US" b="1" dirty="0" smtClean="0"/>
              <a:t>Folders - All </a:t>
            </a:r>
            <a:r>
              <a:rPr lang="en-US" b="1" dirty="0"/>
              <a:t>information stored in a computer is kept in files</a:t>
            </a:r>
            <a:r>
              <a:rPr lang="en-US" dirty="0" smtClean="0"/>
              <a:t>. Each </a:t>
            </a:r>
            <a:r>
              <a:rPr lang="en-US" dirty="0"/>
              <a:t>file is given a file name and has a file name extension that identifies the file type</a:t>
            </a:r>
            <a:r>
              <a:rPr lang="en-US" dirty="0" smtClean="0"/>
              <a:t>. Example</a:t>
            </a:r>
            <a:r>
              <a:rPr lang="en-US" dirty="0"/>
              <a:t>: .txt, .jpg, .mp3</a:t>
            </a:r>
            <a:r>
              <a:rPr lang="en-US" dirty="0" smtClean="0"/>
              <a:t>.</a:t>
            </a:r>
            <a:endParaRPr lang="en-US" dirty="0"/>
          </a:p>
          <a:p>
            <a:pPr fontAlgn="base"/>
            <a:r>
              <a:rPr lang="en-US" b="1" dirty="0"/>
              <a:t>A folder is a location where a group of files can be </a:t>
            </a:r>
            <a:r>
              <a:rPr lang="en-US" b="1" dirty="0" smtClean="0"/>
              <a:t>stored</a:t>
            </a:r>
            <a:endParaRPr lang="en-US" dirty="0"/>
          </a:p>
          <a:p>
            <a:pPr fontAlgn="base"/>
            <a:r>
              <a:rPr lang="en-US" b="1" dirty="0"/>
              <a:t>Basic </a:t>
            </a:r>
            <a:r>
              <a:rPr lang="en-US" b="1" dirty="0" smtClean="0"/>
              <a:t>Shortcuts</a:t>
            </a:r>
            <a:endParaRPr lang="en-US" dirty="0"/>
          </a:p>
          <a:p>
            <a:pPr lvl="1" fontAlgn="base"/>
            <a:r>
              <a:rPr lang="en-US" dirty="0" err="1"/>
              <a:t>CTRL+z</a:t>
            </a:r>
            <a:r>
              <a:rPr lang="en-US" dirty="0"/>
              <a:t> — undo</a:t>
            </a:r>
          </a:p>
          <a:p>
            <a:pPr lvl="1" fontAlgn="base"/>
            <a:r>
              <a:rPr lang="en-US" dirty="0" err="1"/>
              <a:t>CTRL+y</a:t>
            </a:r>
            <a:r>
              <a:rPr lang="en-US" dirty="0"/>
              <a:t> — redo</a:t>
            </a:r>
          </a:p>
          <a:p>
            <a:pPr lvl="1" fontAlgn="base"/>
            <a:r>
              <a:rPr lang="en-US" dirty="0" err="1"/>
              <a:t>CTRL+a</a:t>
            </a:r>
            <a:r>
              <a:rPr lang="en-US" dirty="0"/>
              <a:t> — select all</a:t>
            </a:r>
          </a:p>
          <a:p>
            <a:pPr lvl="1" fontAlgn="base"/>
            <a:r>
              <a:rPr lang="en-US" dirty="0" err="1"/>
              <a:t>CTRL+x</a:t>
            </a:r>
            <a:r>
              <a:rPr lang="en-US" dirty="0"/>
              <a:t> — cut</a:t>
            </a:r>
          </a:p>
          <a:p>
            <a:pPr lvl="1" fontAlgn="base"/>
            <a:r>
              <a:rPr lang="en-US" dirty="0" err="1"/>
              <a:t>CTRL+c</a:t>
            </a:r>
            <a:r>
              <a:rPr lang="en-US" dirty="0"/>
              <a:t> — copy</a:t>
            </a:r>
          </a:p>
          <a:p>
            <a:pPr lvl="1" fontAlgn="base"/>
            <a:r>
              <a:rPr lang="en-US" dirty="0" err="1"/>
              <a:t>CTRL+v</a:t>
            </a:r>
            <a:r>
              <a:rPr lang="en-US" dirty="0"/>
              <a:t> — paste</a:t>
            </a:r>
          </a:p>
          <a:p>
            <a:pPr lvl="1" fontAlgn="base"/>
            <a:r>
              <a:rPr lang="en-US" dirty="0" err="1"/>
              <a:t>CTRL+p</a:t>
            </a:r>
            <a:r>
              <a:rPr lang="en-US" dirty="0"/>
              <a:t> — print</a:t>
            </a:r>
          </a:p>
          <a:p>
            <a:pPr lvl="1" fontAlgn="base"/>
            <a:r>
              <a:rPr lang="en-US" dirty="0"/>
              <a:t>CTRL+s — save.</a:t>
            </a:r>
          </a:p>
          <a:p>
            <a:endParaRPr lang="en-US" dirty="0"/>
          </a:p>
        </p:txBody>
      </p:sp>
    </p:spTree>
    <p:extLst>
      <p:ext uri="{BB962C8B-B14F-4D97-AF65-F5344CB8AC3E}">
        <p14:creationId xmlns:p14="http://schemas.microsoft.com/office/powerpoint/2010/main" val="106857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r>
              <a:rPr lang="en-US" b="1" dirty="0"/>
              <a:t>Communication and Networking</a:t>
            </a:r>
            <a:br>
              <a:rPr lang="en-US" b="1" dirty="0"/>
            </a:br>
            <a:r>
              <a:rPr lang="en-US" b="1" dirty="0"/>
              <a:t>— Basics of Internet</a:t>
            </a:r>
            <a:endParaRPr lang="en-US" dirty="0"/>
          </a:p>
        </p:txBody>
      </p:sp>
      <p:sp>
        <p:nvSpPr>
          <p:cNvPr id="3" name="Content Placeholder 2"/>
          <p:cNvSpPr>
            <a:spLocks noGrp="1"/>
          </p:cNvSpPr>
          <p:nvPr>
            <p:ph idx="1"/>
          </p:nvPr>
        </p:nvSpPr>
        <p:spPr>
          <a:xfrm>
            <a:off x="-1" y="1224733"/>
            <a:ext cx="12057017" cy="5502637"/>
          </a:xfrm>
        </p:spPr>
        <p:txBody>
          <a:bodyPr>
            <a:normAutofit fontScale="85000" lnSpcReduction="20000"/>
          </a:bodyPr>
          <a:lstStyle/>
          <a:p>
            <a:pPr algn="just"/>
            <a:r>
              <a:rPr lang="en-US" dirty="0"/>
              <a:t>The Internet is a huge network of computers around </a:t>
            </a:r>
            <a:r>
              <a:rPr lang="en-US" dirty="0" smtClean="0"/>
              <a:t>the world</a:t>
            </a:r>
            <a:r>
              <a:rPr lang="en-US" dirty="0"/>
              <a:t>. Using the Internet you can get any </a:t>
            </a:r>
            <a:r>
              <a:rPr lang="en-US" dirty="0" smtClean="0"/>
              <a:t>information that </a:t>
            </a:r>
            <a:r>
              <a:rPr lang="en-US" dirty="0"/>
              <a:t>is stored in a web page on the World Wide Web.</a:t>
            </a:r>
          </a:p>
          <a:p>
            <a:pPr algn="just"/>
            <a:r>
              <a:rPr lang="en-US" dirty="0" smtClean="0"/>
              <a:t>If </a:t>
            </a:r>
            <a:r>
              <a:rPr lang="en-US" dirty="0"/>
              <a:t>your computer is connected to the Internet, </a:t>
            </a:r>
            <a:r>
              <a:rPr lang="en-US" dirty="0" smtClean="0"/>
              <a:t>you say </a:t>
            </a:r>
            <a:r>
              <a:rPr lang="en-US" dirty="0"/>
              <a:t>that your computer is online. With the help of </a:t>
            </a:r>
            <a:r>
              <a:rPr lang="en-US" dirty="0" smtClean="0"/>
              <a:t>the Internet</a:t>
            </a:r>
            <a:r>
              <a:rPr lang="en-US" dirty="0"/>
              <a:t>, you can gather a lot of knowledge which is</a:t>
            </a:r>
          </a:p>
          <a:p>
            <a:pPr algn="just"/>
            <a:r>
              <a:rPr lang="en-US" dirty="0"/>
              <a:t>available on it. </a:t>
            </a:r>
            <a:endParaRPr lang="en-US" dirty="0" smtClean="0"/>
          </a:p>
          <a:p>
            <a:pPr algn="just"/>
            <a:r>
              <a:rPr lang="en-US" dirty="0" smtClean="0"/>
              <a:t>The </a:t>
            </a:r>
            <a:r>
              <a:rPr lang="en-US" dirty="0"/>
              <a:t>knowledge is stored in a big library</a:t>
            </a:r>
            <a:r>
              <a:rPr lang="en-US" dirty="0" smtClean="0"/>
              <a:t>/ storehouse</a:t>
            </a:r>
            <a:r>
              <a:rPr lang="en-US" dirty="0"/>
              <a:t>, called the World Wide Web (WWW) or </a:t>
            </a:r>
            <a:r>
              <a:rPr lang="en-US" dirty="0" smtClean="0"/>
              <a:t>the Web</a:t>
            </a:r>
            <a:r>
              <a:rPr lang="en-US" dirty="0"/>
              <a:t>. It is a collection of different websites that you </a:t>
            </a:r>
            <a:r>
              <a:rPr lang="en-US" dirty="0" smtClean="0"/>
              <a:t>can view </a:t>
            </a:r>
            <a:r>
              <a:rPr lang="en-US" dirty="0"/>
              <a:t>if you are connected to the Internet. </a:t>
            </a:r>
          </a:p>
          <a:p>
            <a:pPr algn="just"/>
            <a:r>
              <a:rPr lang="en-US" b="1" dirty="0"/>
              <a:t>Uses of the </a:t>
            </a:r>
            <a:r>
              <a:rPr lang="en-US" b="1" dirty="0" smtClean="0"/>
              <a:t>Internet</a:t>
            </a:r>
          </a:p>
          <a:p>
            <a:pPr lvl="1" algn="just">
              <a:buFont typeface="Wingdings" panose="05000000000000000000" pitchFamily="2" charset="2"/>
              <a:buChar char="ü"/>
            </a:pPr>
            <a:r>
              <a:rPr lang="en-US" dirty="0"/>
              <a:t>Search </a:t>
            </a:r>
            <a:r>
              <a:rPr lang="en-US" dirty="0" smtClean="0"/>
              <a:t>information</a:t>
            </a:r>
          </a:p>
          <a:p>
            <a:pPr lvl="1" algn="just">
              <a:buFont typeface="Wingdings" panose="05000000000000000000" pitchFamily="2" charset="2"/>
              <a:buChar char="ü"/>
            </a:pPr>
            <a:r>
              <a:rPr lang="en-US" dirty="0" smtClean="0"/>
              <a:t>Entertainment</a:t>
            </a:r>
          </a:p>
          <a:p>
            <a:pPr lvl="1" algn="just">
              <a:buFont typeface="Wingdings" panose="05000000000000000000" pitchFamily="2" charset="2"/>
              <a:buChar char="ü"/>
            </a:pPr>
            <a:r>
              <a:rPr lang="en-US" dirty="0"/>
              <a:t>E-mail and </a:t>
            </a:r>
            <a:r>
              <a:rPr lang="en-US" dirty="0" smtClean="0"/>
              <a:t>chatting</a:t>
            </a:r>
          </a:p>
          <a:p>
            <a:pPr lvl="1" algn="just">
              <a:buFont typeface="Wingdings" panose="05000000000000000000" pitchFamily="2" charset="2"/>
              <a:buChar char="ü"/>
            </a:pPr>
            <a:r>
              <a:rPr lang="en-US" dirty="0"/>
              <a:t>Social </a:t>
            </a:r>
            <a:r>
              <a:rPr lang="en-US" dirty="0" smtClean="0"/>
              <a:t>networking</a:t>
            </a:r>
          </a:p>
          <a:p>
            <a:pPr lvl="1" algn="just">
              <a:buFont typeface="Wingdings" panose="05000000000000000000" pitchFamily="2" charset="2"/>
              <a:buChar char="ü"/>
            </a:pPr>
            <a:r>
              <a:rPr lang="en-US" dirty="0" smtClean="0"/>
              <a:t>Shopping</a:t>
            </a:r>
          </a:p>
          <a:p>
            <a:pPr lvl="1" algn="just">
              <a:buFont typeface="Wingdings" panose="05000000000000000000" pitchFamily="2" charset="2"/>
              <a:buChar char="ü"/>
            </a:pPr>
            <a:r>
              <a:rPr lang="en-US" dirty="0"/>
              <a:t>Online </a:t>
            </a:r>
            <a:r>
              <a:rPr lang="en-US" dirty="0" smtClean="0"/>
              <a:t>learning</a:t>
            </a:r>
          </a:p>
          <a:p>
            <a:pPr lvl="1" algn="just">
              <a:buFont typeface="Wingdings" panose="05000000000000000000" pitchFamily="2" charset="2"/>
              <a:buChar char="ü"/>
            </a:pPr>
            <a:r>
              <a:rPr lang="en-US" dirty="0"/>
              <a:t>Online booking</a:t>
            </a:r>
            <a:r>
              <a:rPr lang="en-US" dirty="0" smtClean="0"/>
              <a:t>:</a:t>
            </a:r>
          </a:p>
          <a:p>
            <a:pPr lvl="1" algn="just">
              <a:buFont typeface="Wingdings" panose="05000000000000000000" pitchFamily="2" charset="2"/>
              <a:buChar char="ü"/>
            </a:pPr>
            <a:r>
              <a:rPr lang="en-US" dirty="0"/>
              <a:t>Online banking:</a:t>
            </a:r>
          </a:p>
        </p:txBody>
      </p:sp>
    </p:spTree>
    <p:extLst>
      <p:ext uri="{BB962C8B-B14F-4D97-AF65-F5344CB8AC3E}">
        <p14:creationId xmlns:p14="http://schemas.microsoft.com/office/powerpoint/2010/main" val="204360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dirty="0"/>
              <a:t>Unit 1. Role of ICT in Day-to-Day Life </a:t>
            </a:r>
            <a:endParaRPr lang="en-US" dirty="0"/>
          </a:p>
        </p:txBody>
      </p:sp>
      <p:sp>
        <p:nvSpPr>
          <p:cNvPr id="3" name="Content Placeholder 2"/>
          <p:cNvSpPr>
            <a:spLocks noGrp="1"/>
          </p:cNvSpPr>
          <p:nvPr>
            <p:ph idx="1"/>
          </p:nvPr>
        </p:nvSpPr>
        <p:spPr>
          <a:xfrm>
            <a:off x="0" y="832848"/>
            <a:ext cx="11952514" cy="6025152"/>
          </a:xfrm>
        </p:spPr>
        <p:txBody>
          <a:bodyPr>
            <a:normAutofit fontScale="77500" lnSpcReduction="20000"/>
          </a:bodyPr>
          <a:lstStyle/>
          <a:p>
            <a:pPr algn="just">
              <a:lnSpc>
                <a:spcPct val="100000"/>
              </a:lnSpc>
              <a:spcBef>
                <a:spcPts val="0"/>
              </a:spcBef>
            </a:pPr>
            <a:r>
              <a:rPr lang="en-US" b="1" dirty="0" smtClean="0"/>
              <a:t> </a:t>
            </a:r>
            <a:r>
              <a:rPr lang="en-US" sz="2400" b="1" dirty="0"/>
              <a:t>INTRODUCTION TO ICT </a:t>
            </a:r>
            <a:r>
              <a:rPr lang="en-US" sz="2400" b="1" dirty="0" smtClean="0"/>
              <a:t>:</a:t>
            </a:r>
            <a:r>
              <a:rPr lang="en-US" sz="2000" dirty="0" smtClean="0"/>
              <a:t>Information </a:t>
            </a:r>
            <a:r>
              <a:rPr lang="en-US" sz="2000" dirty="0"/>
              <a:t>Technology means creating, managing, storing and exchanging information. It includes all technologies that can be used to deal with information. ICT stands for Information and Communication Technology which deals with the use of electronic media like </a:t>
            </a:r>
            <a:r>
              <a:rPr lang="en-US" sz="2000" dirty="0" smtClean="0"/>
              <a:t>computer, smart </a:t>
            </a:r>
            <a:r>
              <a:rPr lang="en-US" sz="2000" dirty="0"/>
              <a:t>phone, iPad, etc. to store process, and retrieve data or information</a:t>
            </a:r>
            <a:r>
              <a:rPr lang="en-US" dirty="0"/>
              <a:t>. </a:t>
            </a:r>
            <a:endParaRPr lang="en-US" dirty="0" smtClean="0"/>
          </a:p>
          <a:p>
            <a:pPr marL="0" indent="0" algn="just">
              <a:buNone/>
            </a:pPr>
            <a:r>
              <a:rPr lang="en-US" sz="2300" b="1" dirty="0"/>
              <a:t>ROLE AND IMPORTANCE OF ICT IN PERSONAL LIFE AND AT WORKPLACE </a:t>
            </a:r>
            <a:endParaRPr lang="en-US" sz="2300" dirty="0"/>
          </a:p>
          <a:p>
            <a:pPr marL="0" indent="0" algn="just">
              <a:buNone/>
            </a:pPr>
            <a:r>
              <a:rPr lang="en-US" sz="2300" dirty="0" smtClean="0"/>
              <a:t>	Information </a:t>
            </a:r>
            <a:r>
              <a:rPr lang="en-US" sz="2300" dirty="0"/>
              <a:t>Technology has become a part of everyday life. ICT applications are found in every field – education, health, business, design, manufacturing, science, environment. You can create a project report, do office work, send messages, read books, manage daily planner, play games, listen to music, watch movies, pay bills, book tickets, buy products, and the list in endless. </a:t>
            </a:r>
          </a:p>
          <a:p>
            <a:pPr algn="just">
              <a:lnSpc>
                <a:spcPct val="120000"/>
              </a:lnSpc>
            </a:pPr>
            <a:r>
              <a:rPr lang="en-US" sz="2300" b="1" dirty="0" smtClean="0"/>
              <a:t>ICT </a:t>
            </a:r>
            <a:r>
              <a:rPr lang="en-US" sz="2300" b="1" dirty="0"/>
              <a:t>at Home </a:t>
            </a:r>
            <a:r>
              <a:rPr lang="en-US" sz="2300" b="1" dirty="0" smtClean="0"/>
              <a:t>: </a:t>
            </a:r>
            <a:r>
              <a:rPr lang="en-US" sz="2300" dirty="0" smtClean="0"/>
              <a:t>A </a:t>
            </a:r>
            <a:r>
              <a:rPr lang="en-US" sz="2300" dirty="0"/>
              <a:t>computer can be used at home to play games, search information, listen to music, watch movies, send or receive email, maintain household accounts. A device with internet connection can be used to do online shopping, pay bills, do e-banking etc. </a:t>
            </a:r>
            <a:endParaRPr lang="en-US" sz="2300" dirty="0" smtClean="0"/>
          </a:p>
          <a:p>
            <a:pPr algn="just">
              <a:lnSpc>
                <a:spcPct val="120000"/>
              </a:lnSpc>
            </a:pPr>
            <a:r>
              <a:rPr lang="en-US" sz="2300" b="1" dirty="0"/>
              <a:t>ICT in </a:t>
            </a:r>
            <a:r>
              <a:rPr lang="en-US" sz="2300" b="1" dirty="0" smtClean="0"/>
              <a:t>education:  </a:t>
            </a:r>
            <a:r>
              <a:rPr lang="en-US" sz="2300" dirty="0"/>
              <a:t>ICT for education refers to the development of information and communications technology specifically for teaching/learning purposes. ICT has also become integral to the teaching-learning process. ICT, to some extent, has replaced traditional chalkboards with interactive digital whiteboards. It is used for teaching-learning and assessment. The concept of “flipped classroom” is becoming popular in many countries where students watch lectures at home on the computer and use classroom time for more interactive </a:t>
            </a:r>
            <a:r>
              <a:rPr lang="en-US" sz="2300" dirty="0" smtClean="0"/>
              <a:t>exercises.</a:t>
            </a:r>
          </a:p>
          <a:p>
            <a:pPr marL="0" indent="0" algn="just">
              <a:buNone/>
            </a:pPr>
            <a:r>
              <a:rPr lang="en-US" sz="2300" dirty="0"/>
              <a:t> 	Using ICT tools can lead </a:t>
            </a:r>
            <a:r>
              <a:rPr lang="en-US" sz="2300" dirty="0" smtClean="0"/>
              <a:t>to</a:t>
            </a:r>
          </a:p>
          <a:p>
            <a:pPr marL="0" indent="0" algn="just">
              <a:buNone/>
            </a:pPr>
            <a:r>
              <a:rPr lang="en-US" sz="2300" dirty="0"/>
              <a:t>	</a:t>
            </a:r>
            <a:r>
              <a:rPr lang="en-US" sz="2300" dirty="0" smtClean="0"/>
              <a:t> </a:t>
            </a:r>
            <a:r>
              <a:rPr lang="en-US" sz="2300" dirty="0"/>
              <a:t>• higher order thinking skills </a:t>
            </a:r>
            <a:endParaRPr lang="en-US" sz="2300" dirty="0" smtClean="0"/>
          </a:p>
          <a:p>
            <a:pPr marL="0" indent="0" algn="just">
              <a:buNone/>
            </a:pPr>
            <a:r>
              <a:rPr lang="en-US" sz="2300" dirty="0"/>
              <a:t>	</a:t>
            </a:r>
            <a:r>
              <a:rPr lang="en-US" sz="2300" dirty="0" smtClean="0"/>
              <a:t> • </a:t>
            </a:r>
            <a:r>
              <a:rPr lang="en-US" sz="2300" dirty="0"/>
              <a:t>provide creative and individualized options for students to express their </a:t>
            </a:r>
            <a:r>
              <a:rPr lang="en-US" sz="2300" dirty="0" smtClean="0"/>
              <a:t>understandings</a:t>
            </a:r>
          </a:p>
          <a:p>
            <a:pPr marL="0" indent="0" algn="just">
              <a:buNone/>
            </a:pPr>
            <a:r>
              <a:rPr lang="en-US" sz="2300" dirty="0"/>
              <a:t>	</a:t>
            </a:r>
            <a:r>
              <a:rPr lang="en-US" sz="2300" dirty="0" smtClean="0"/>
              <a:t> </a:t>
            </a:r>
            <a:r>
              <a:rPr lang="en-US" sz="2300" dirty="0"/>
              <a:t>• Students are better prepared to deal with ongoing technological change in society and the workplace.</a:t>
            </a:r>
          </a:p>
          <a:p>
            <a:pPr marL="0" indent="0" algn="just">
              <a:buNone/>
            </a:pPr>
            <a:endParaRPr lang="en-US" sz="2300" dirty="0"/>
          </a:p>
          <a:p>
            <a:pPr algn="just">
              <a:lnSpc>
                <a:spcPct val="100000"/>
              </a:lnSpc>
              <a:spcBef>
                <a:spcPts val="0"/>
              </a:spcBef>
            </a:pPr>
            <a:endParaRPr lang="en-US" dirty="0"/>
          </a:p>
        </p:txBody>
      </p:sp>
    </p:spTree>
    <p:extLst>
      <p:ext uri="{BB962C8B-B14F-4D97-AF65-F5344CB8AC3E}">
        <p14:creationId xmlns:p14="http://schemas.microsoft.com/office/powerpoint/2010/main" val="147442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t>Connecting to the Internet</a:t>
            </a:r>
            <a:endParaRPr lang="en-US" dirty="0"/>
          </a:p>
        </p:txBody>
      </p:sp>
      <p:sp>
        <p:nvSpPr>
          <p:cNvPr id="3" name="Content Placeholder 2"/>
          <p:cNvSpPr>
            <a:spLocks noGrp="1"/>
          </p:cNvSpPr>
          <p:nvPr>
            <p:ph idx="1"/>
          </p:nvPr>
        </p:nvSpPr>
        <p:spPr>
          <a:xfrm>
            <a:off x="158931" y="1319032"/>
            <a:ext cx="11819709" cy="4723312"/>
          </a:xfrm>
        </p:spPr>
        <p:txBody>
          <a:bodyPr>
            <a:normAutofit fontScale="92500" lnSpcReduction="20000"/>
          </a:bodyPr>
          <a:lstStyle/>
          <a:p>
            <a:pPr algn="just"/>
            <a:r>
              <a:rPr lang="en-US" dirty="0" smtClean="0"/>
              <a:t>To </a:t>
            </a:r>
            <a:r>
              <a:rPr lang="en-US" dirty="0"/>
              <a:t>connect to the Internet, </a:t>
            </a:r>
            <a:r>
              <a:rPr lang="en-US" dirty="0" smtClean="0"/>
              <a:t>we need</a:t>
            </a:r>
            <a:r>
              <a:rPr lang="en-US" dirty="0"/>
              <a:t>:</a:t>
            </a:r>
          </a:p>
          <a:p>
            <a:pPr marL="457200" lvl="1" indent="0" algn="just">
              <a:buNone/>
            </a:pPr>
            <a:r>
              <a:rPr lang="en-US" sz="2600" dirty="0"/>
              <a:t>(a) A device, such as a computer, laptop or mobile.</a:t>
            </a:r>
          </a:p>
          <a:p>
            <a:pPr marL="457200" lvl="1" indent="0" algn="just">
              <a:buNone/>
            </a:pPr>
            <a:r>
              <a:rPr lang="en-US" sz="2600" dirty="0"/>
              <a:t>(b) A connection device, i.e., a modem.</a:t>
            </a:r>
          </a:p>
          <a:p>
            <a:pPr algn="just"/>
            <a:r>
              <a:rPr lang="en-US" dirty="0"/>
              <a:t>An Internet Service Provider (ISP)─i.e., the </a:t>
            </a:r>
            <a:r>
              <a:rPr lang="en-US" dirty="0" smtClean="0"/>
              <a:t>telephone company </a:t>
            </a:r>
            <a:r>
              <a:rPr lang="en-US" dirty="0"/>
              <a:t>which provides the Internet connectivity </a:t>
            </a:r>
            <a:r>
              <a:rPr lang="en-US" dirty="0" smtClean="0"/>
              <a:t>using the </a:t>
            </a:r>
            <a:r>
              <a:rPr lang="en-US" dirty="0"/>
              <a:t>phone lines or a wireless </a:t>
            </a:r>
            <a:r>
              <a:rPr lang="en-US" dirty="0" smtClean="0"/>
              <a:t>network.</a:t>
            </a:r>
          </a:p>
          <a:p>
            <a:pPr algn="just"/>
            <a:r>
              <a:rPr lang="en-US" dirty="0"/>
              <a:t>Types of connections</a:t>
            </a:r>
          </a:p>
          <a:p>
            <a:pPr algn="just"/>
            <a:r>
              <a:rPr lang="en-US" b="1" dirty="0"/>
              <a:t>(a) Wired connections: </a:t>
            </a:r>
            <a:r>
              <a:rPr lang="en-US" dirty="0"/>
              <a:t>When </a:t>
            </a:r>
            <a:r>
              <a:rPr lang="en-US" dirty="0" smtClean="0"/>
              <a:t>our computer </a:t>
            </a:r>
            <a:r>
              <a:rPr lang="en-US" dirty="0"/>
              <a:t>is connected to </a:t>
            </a:r>
            <a:r>
              <a:rPr lang="en-US" dirty="0" smtClean="0"/>
              <a:t>the Internet </a:t>
            </a:r>
            <a:r>
              <a:rPr lang="en-US" dirty="0"/>
              <a:t>using a wire, it is </a:t>
            </a:r>
            <a:r>
              <a:rPr lang="en-US" dirty="0" smtClean="0"/>
              <a:t>called a </a:t>
            </a:r>
            <a:r>
              <a:rPr lang="en-US" dirty="0"/>
              <a:t>wired </a:t>
            </a:r>
            <a:r>
              <a:rPr lang="en-US" dirty="0" smtClean="0"/>
              <a:t>connection.</a:t>
            </a:r>
            <a:endParaRPr lang="en-US" dirty="0"/>
          </a:p>
          <a:p>
            <a:pPr algn="just"/>
            <a:r>
              <a:rPr lang="en-US" dirty="0" smtClean="0"/>
              <a:t>We </a:t>
            </a:r>
            <a:r>
              <a:rPr lang="en-US" dirty="0"/>
              <a:t>use </a:t>
            </a:r>
            <a:r>
              <a:rPr lang="en-US" dirty="0" smtClean="0"/>
              <a:t>Ethernet cables </a:t>
            </a:r>
            <a:r>
              <a:rPr lang="en-US" dirty="0"/>
              <a:t>(cables used for </a:t>
            </a:r>
            <a:r>
              <a:rPr lang="en-US" dirty="0" smtClean="0"/>
              <a:t>connecting to </a:t>
            </a:r>
            <a:r>
              <a:rPr lang="en-US" dirty="0"/>
              <a:t>the Internet) to connect to </a:t>
            </a:r>
            <a:r>
              <a:rPr lang="en-US" dirty="0" smtClean="0"/>
              <a:t>the modem </a:t>
            </a:r>
            <a:r>
              <a:rPr lang="en-US" dirty="0"/>
              <a:t>which connects to the </a:t>
            </a:r>
            <a:r>
              <a:rPr lang="en-US" dirty="0" smtClean="0"/>
              <a:t>ISP using </a:t>
            </a:r>
            <a:r>
              <a:rPr lang="en-US" dirty="0"/>
              <a:t>a phone line.</a:t>
            </a:r>
          </a:p>
          <a:p>
            <a:pPr algn="just"/>
            <a:r>
              <a:rPr lang="en-US" b="1" dirty="0"/>
              <a:t>(b) Wireless connection: </a:t>
            </a:r>
            <a:r>
              <a:rPr lang="en-US" dirty="0"/>
              <a:t>You </a:t>
            </a:r>
            <a:r>
              <a:rPr lang="en-US" dirty="0" smtClean="0"/>
              <a:t>can also </a:t>
            </a:r>
            <a:r>
              <a:rPr lang="en-US" dirty="0"/>
              <a:t>connect your computer to </a:t>
            </a:r>
            <a:r>
              <a:rPr lang="en-US" dirty="0" smtClean="0"/>
              <a:t>the Internet </a:t>
            </a:r>
            <a:r>
              <a:rPr lang="en-US" dirty="0"/>
              <a:t>using wireless </a:t>
            </a:r>
            <a:r>
              <a:rPr lang="en-US" dirty="0" smtClean="0"/>
              <a:t>technology .</a:t>
            </a:r>
          </a:p>
          <a:p>
            <a:pPr algn="just"/>
            <a:r>
              <a:rPr lang="en-US" dirty="0" smtClean="0"/>
              <a:t>Laptops need </a:t>
            </a:r>
            <a:r>
              <a:rPr lang="en-US" dirty="0"/>
              <a:t>a wireless Internet card </a:t>
            </a:r>
            <a:r>
              <a:rPr lang="en-US" dirty="0" smtClean="0"/>
              <a:t>to connect </a:t>
            </a:r>
            <a:r>
              <a:rPr lang="en-US" dirty="0"/>
              <a:t>to a modem with using </a:t>
            </a:r>
            <a:r>
              <a:rPr lang="en-US" dirty="0" smtClean="0"/>
              <a:t>any cables</a:t>
            </a:r>
            <a:r>
              <a:rPr lang="en-US" dirty="0"/>
              <a:t>.</a:t>
            </a:r>
          </a:p>
        </p:txBody>
      </p:sp>
      <p:pic>
        <p:nvPicPr>
          <p:cNvPr id="4" name="Picture 3"/>
          <p:cNvPicPr>
            <a:picLocks noChangeAspect="1"/>
          </p:cNvPicPr>
          <p:nvPr/>
        </p:nvPicPr>
        <p:blipFill>
          <a:blip r:embed="rId2"/>
          <a:stretch>
            <a:fillRect/>
          </a:stretch>
        </p:blipFill>
        <p:spPr>
          <a:xfrm>
            <a:off x="7043329" y="0"/>
            <a:ext cx="4467225" cy="2286000"/>
          </a:xfrm>
          <a:prstGeom prst="rect">
            <a:avLst/>
          </a:prstGeom>
        </p:spPr>
      </p:pic>
    </p:spTree>
    <p:extLst>
      <p:ext uri="{BB962C8B-B14F-4D97-AF65-F5344CB8AC3E}">
        <p14:creationId xmlns:p14="http://schemas.microsoft.com/office/powerpoint/2010/main" val="2961337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a:t>Bandwidth</a:t>
            </a:r>
            <a:br>
              <a:rPr lang="en-US" dirty="0"/>
            </a:br>
            <a:endParaRPr lang="en-US" dirty="0"/>
          </a:p>
        </p:txBody>
      </p:sp>
      <p:sp>
        <p:nvSpPr>
          <p:cNvPr id="3" name="Content Placeholder 2"/>
          <p:cNvSpPr>
            <a:spLocks noGrp="1"/>
          </p:cNvSpPr>
          <p:nvPr>
            <p:ph idx="1"/>
          </p:nvPr>
        </p:nvSpPr>
        <p:spPr>
          <a:xfrm>
            <a:off x="132805" y="662781"/>
            <a:ext cx="11885023" cy="4351338"/>
          </a:xfrm>
        </p:spPr>
        <p:txBody>
          <a:bodyPr>
            <a:normAutofit fontScale="92500" lnSpcReduction="10000"/>
          </a:bodyPr>
          <a:lstStyle/>
          <a:p>
            <a:r>
              <a:rPr lang="en-US" dirty="0" smtClean="0"/>
              <a:t>Bandwidth </a:t>
            </a:r>
            <a:r>
              <a:rPr lang="en-US" dirty="0"/>
              <a:t>is the amount of data </a:t>
            </a:r>
            <a:r>
              <a:rPr lang="en-US" dirty="0" smtClean="0"/>
              <a:t>that can </a:t>
            </a:r>
            <a:r>
              <a:rPr lang="en-US" dirty="0"/>
              <a:t>be transmitted over a network in </a:t>
            </a:r>
            <a:r>
              <a:rPr lang="en-US" dirty="0" smtClean="0"/>
              <a:t>a certain </a:t>
            </a:r>
            <a:r>
              <a:rPr lang="en-US" dirty="0"/>
              <a:t>amount of </a:t>
            </a:r>
            <a:r>
              <a:rPr lang="en-US" dirty="0" smtClean="0"/>
              <a:t>time. The </a:t>
            </a:r>
            <a:r>
              <a:rPr lang="en-US" dirty="0"/>
              <a:t>amount of data that your network can</a:t>
            </a:r>
          </a:p>
          <a:p>
            <a:r>
              <a:rPr lang="en-US" dirty="0"/>
              <a:t>receive or send depends on its bandwidth</a:t>
            </a:r>
            <a:r>
              <a:rPr lang="en-US" dirty="0" smtClean="0"/>
              <a:t>.</a:t>
            </a:r>
          </a:p>
          <a:p>
            <a:r>
              <a:rPr lang="en-US" dirty="0" smtClean="0"/>
              <a:t> </a:t>
            </a:r>
            <a:r>
              <a:rPr lang="en-US" dirty="0"/>
              <a:t>In case </a:t>
            </a:r>
            <a:r>
              <a:rPr lang="en-US" dirty="0" smtClean="0"/>
              <a:t>of digital </a:t>
            </a:r>
            <a:r>
              <a:rPr lang="en-US" dirty="0"/>
              <a:t>devices, the bandwidth is usually expressed </a:t>
            </a:r>
            <a:r>
              <a:rPr lang="en-US" dirty="0" smtClean="0"/>
              <a:t>in bits </a:t>
            </a:r>
            <a:r>
              <a:rPr lang="en-US" dirty="0"/>
              <a:t>per second (bps) or bytes per second and in </a:t>
            </a:r>
            <a:r>
              <a:rPr lang="en-US" dirty="0" smtClean="0"/>
              <a:t>case of </a:t>
            </a:r>
            <a:r>
              <a:rPr lang="en-US" dirty="0"/>
              <a:t>analog devices, the bandwidth is expressed in </a:t>
            </a:r>
            <a:r>
              <a:rPr lang="en-US" dirty="0" smtClean="0"/>
              <a:t>cycles per </a:t>
            </a:r>
            <a:r>
              <a:rPr lang="en-US" dirty="0"/>
              <a:t>second, or Hertz (Hz).</a:t>
            </a:r>
          </a:p>
          <a:p>
            <a:r>
              <a:rPr lang="en-US" dirty="0"/>
              <a:t>Data transfer speed over the networks (including </a:t>
            </a:r>
            <a:r>
              <a:rPr lang="en-US" dirty="0" smtClean="0"/>
              <a:t>the internet</a:t>
            </a:r>
            <a:r>
              <a:rPr lang="en-US" dirty="0"/>
              <a:t>) is calculated in terms of bits per second</a:t>
            </a:r>
            <a:r>
              <a:rPr lang="en-US" dirty="0" smtClean="0"/>
              <a:t>. </a:t>
            </a:r>
            <a:endParaRPr lang="en-US" dirty="0"/>
          </a:p>
          <a:p>
            <a:r>
              <a:rPr lang="en-US" dirty="0"/>
              <a:t>1 Kbps (kilo bits per second) = 1000 bits per second</a:t>
            </a:r>
          </a:p>
          <a:p>
            <a:r>
              <a:rPr lang="it-IT" dirty="0"/>
              <a:t>1 Mbps (mega bits per second) = 1000 kilo bits per second</a:t>
            </a:r>
          </a:p>
          <a:p>
            <a:r>
              <a:rPr lang="en-US" dirty="0"/>
              <a:t>1 </a:t>
            </a:r>
            <a:r>
              <a:rPr lang="en-US" dirty="0" err="1"/>
              <a:t>Gbps</a:t>
            </a:r>
            <a:r>
              <a:rPr lang="en-US" dirty="0"/>
              <a:t> (</a:t>
            </a:r>
            <a:r>
              <a:rPr lang="en-US" dirty="0" err="1"/>
              <a:t>giga</a:t>
            </a:r>
            <a:r>
              <a:rPr lang="en-US" dirty="0"/>
              <a:t> bits per second) = 1,000 mega bits </a:t>
            </a:r>
            <a:r>
              <a:rPr lang="en-US" dirty="0" smtClean="0"/>
              <a:t>per second</a:t>
            </a:r>
            <a:endParaRPr lang="en-US" dirty="0"/>
          </a:p>
        </p:txBody>
      </p:sp>
    </p:spTree>
    <p:extLst>
      <p:ext uri="{BB962C8B-B14F-4D97-AF65-F5344CB8AC3E}">
        <p14:creationId xmlns:p14="http://schemas.microsoft.com/office/powerpoint/2010/main" val="4261096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43" y="140517"/>
            <a:ext cx="11845834" cy="4758054"/>
          </a:xfrm>
        </p:spPr>
        <p:txBody>
          <a:bodyPr>
            <a:normAutofit fontScale="70000" lnSpcReduction="20000"/>
          </a:bodyPr>
          <a:lstStyle/>
          <a:p>
            <a:pPr marL="0" indent="0" algn="just">
              <a:buNone/>
            </a:pPr>
            <a:r>
              <a:rPr lang="en-US" b="1" dirty="0"/>
              <a:t>World Wide Web</a:t>
            </a:r>
          </a:p>
          <a:p>
            <a:pPr marL="0" indent="0" algn="just">
              <a:buNone/>
            </a:pPr>
            <a:r>
              <a:rPr lang="en-US" dirty="0"/>
              <a:t>The World Wide Web (WWW) or simply the Web is </a:t>
            </a:r>
            <a:r>
              <a:rPr lang="en-US" dirty="0" smtClean="0"/>
              <a:t>a huge </a:t>
            </a:r>
            <a:r>
              <a:rPr lang="en-US" dirty="0"/>
              <a:t>collection of </a:t>
            </a:r>
            <a:r>
              <a:rPr lang="en-US" dirty="0" smtClean="0"/>
              <a:t>information. It </a:t>
            </a:r>
            <a:r>
              <a:rPr lang="en-US" dirty="0"/>
              <a:t>is a vast network of linked </a:t>
            </a:r>
            <a:r>
              <a:rPr lang="en-US" dirty="0" smtClean="0"/>
              <a:t>hypertext files</a:t>
            </a:r>
            <a:r>
              <a:rPr lang="en-US" dirty="0"/>
              <a:t>, stored on computers throughout the world, </a:t>
            </a:r>
            <a:r>
              <a:rPr lang="en-US" dirty="0" smtClean="0"/>
              <a:t>that can </a:t>
            </a:r>
            <a:r>
              <a:rPr lang="en-US" dirty="0"/>
              <a:t>provide a computer user with information on </a:t>
            </a:r>
            <a:r>
              <a:rPr lang="en-US" dirty="0" smtClean="0"/>
              <a:t>a huge </a:t>
            </a:r>
            <a:r>
              <a:rPr lang="en-US" dirty="0"/>
              <a:t>variety of subjects. Thus, it serves as a </a:t>
            </a:r>
            <a:r>
              <a:rPr lang="en-US" dirty="0" smtClean="0"/>
              <a:t>platform through </a:t>
            </a:r>
            <a:r>
              <a:rPr lang="en-US" dirty="0"/>
              <a:t>which users can use or share information</a:t>
            </a:r>
            <a:r>
              <a:rPr lang="en-US" dirty="0" smtClean="0"/>
              <a:t>. It </a:t>
            </a:r>
            <a:r>
              <a:rPr lang="en-US" dirty="0"/>
              <a:t>is made up of</a:t>
            </a:r>
          </a:p>
          <a:p>
            <a:pPr marL="0" indent="0" algn="just">
              <a:buNone/>
            </a:pPr>
            <a:r>
              <a:rPr lang="en-US" dirty="0"/>
              <a:t>• A web page</a:t>
            </a:r>
          </a:p>
          <a:p>
            <a:pPr marL="0" indent="0" algn="just">
              <a:buNone/>
            </a:pPr>
            <a:r>
              <a:rPr lang="en-US" dirty="0"/>
              <a:t>• A web browser</a:t>
            </a:r>
          </a:p>
          <a:p>
            <a:pPr marL="0" indent="0" algn="just">
              <a:buNone/>
            </a:pPr>
            <a:r>
              <a:rPr lang="en-US" dirty="0"/>
              <a:t>• A system to transfer information between the </a:t>
            </a:r>
            <a:r>
              <a:rPr lang="en-US" dirty="0" smtClean="0"/>
              <a:t>web browser </a:t>
            </a:r>
            <a:r>
              <a:rPr lang="en-US" dirty="0"/>
              <a:t>and the web pages</a:t>
            </a:r>
          </a:p>
          <a:p>
            <a:pPr marL="0" indent="0" algn="just">
              <a:buNone/>
            </a:pPr>
            <a:r>
              <a:rPr lang="en-US" b="1" dirty="0" smtClean="0"/>
              <a:t>INTERNET </a:t>
            </a:r>
            <a:r>
              <a:rPr lang="en-US" b="1" dirty="0"/>
              <a:t>BROWSER </a:t>
            </a:r>
            <a:r>
              <a:rPr lang="en-US" dirty="0" smtClean="0"/>
              <a:t>: A </a:t>
            </a:r>
            <a:r>
              <a:rPr lang="en-US" dirty="0"/>
              <a:t>web browser or internet browser is a program that is used to view the web sites. It acts as an interface between the web server and the world wide web. Some commonly used web browser are – Google Chrome, Microsoft Internet Explorer, Microsoft Edge, opera, etc. </a:t>
            </a:r>
          </a:p>
          <a:p>
            <a:pPr algn="just"/>
            <a:r>
              <a:rPr lang="en-US" dirty="0"/>
              <a:t>A web browser performs the following tasks: </a:t>
            </a:r>
          </a:p>
          <a:p>
            <a:pPr marL="514350" indent="-514350" algn="just">
              <a:buAutoNum type="arabicPeriod"/>
            </a:pPr>
            <a:r>
              <a:rPr lang="en-US" dirty="0" smtClean="0"/>
              <a:t>It </a:t>
            </a:r>
            <a:r>
              <a:rPr lang="en-US" dirty="0"/>
              <a:t>connects to the web server and sends a request for the </a:t>
            </a:r>
            <a:r>
              <a:rPr lang="en-US" dirty="0" smtClean="0"/>
              <a:t>information </a:t>
            </a:r>
          </a:p>
          <a:p>
            <a:pPr marL="0" indent="0">
              <a:buNone/>
            </a:pPr>
            <a:r>
              <a:rPr lang="en-US" dirty="0" smtClean="0"/>
              <a:t>2</a:t>
            </a:r>
            <a:r>
              <a:rPr lang="en-US" dirty="0"/>
              <a:t>. It displays the information on the computer. </a:t>
            </a:r>
            <a:r>
              <a:rPr lang="en-US" b="1" dirty="0" smtClean="0"/>
              <a:t> </a:t>
            </a:r>
            <a:endParaRPr lang="en-US" dirty="0" smtClean="0"/>
          </a:p>
          <a:p>
            <a:pPr marL="0" indent="0">
              <a:buNone/>
            </a:pPr>
            <a:r>
              <a:rPr lang="en-US" b="1" dirty="0" smtClean="0"/>
              <a:t>WEB SITE :</a:t>
            </a:r>
            <a:r>
              <a:rPr lang="en-US" dirty="0" smtClean="0"/>
              <a:t>A web site is a collection of two or more related web pages. Web pages of a web site are linked together through hyperlinks.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pic>
        <p:nvPicPr>
          <p:cNvPr id="4" name="Picture 3"/>
          <p:cNvPicPr>
            <a:picLocks noChangeAspect="1"/>
          </p:cNvPicPr>
          <p:nvPr/>
        </p:nvPicPr>
        <p:blipFill>
          <a:blip r:embed="rId2"/>
          <a:stretch>
            <a:fillRect/>
          </a:stretch>
        </p:blipFill>
        <p:spPr>
          <a:xfrm>
            <a:off x="2455545" y="4991236"/>
            <a:ext cx="6991350" cy="1343025"/>
          </a:xfrm>
          <a:prstGeom prst="rect">
            <a:avLst/>
          </a:prstGeom>
        </p:spPr>
      </p:pic>
    </p:spTree>
    <p:extLst>
      <p:ext uri="{BB962C8B-B14F-4D97-AF65-F5344CB8AC3E}">
        <p14:creationId xmlns:p14="http://schemas.microsoft.com/office/powerpoint/2010/main" val="1091860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2806" y="218894"/>
            <a:ext cx="11819708" cy="4351338"/>
          </a:xfrm>
        </p:spPr>
        <p:txBody>
          <a:bodyPr/>
          <a:lstStyle/>
          <a:p>
            <a:pPr marL="0" indent="0" algn="just">
              <a:buNone/>
            </a:pPr>
            <a:r>
              <a:rPr lang="en-US" b="1" dirty="0"/>
              <a:t>WEB PAGE : </a:t>
            </a:r>
            <a:r>
              <a:rPr lang="en-US" dirty="0"/>
              <a:t>An individual page of a web site is called a web page. It is written in a special computer language called HTML (Hyper text markup Language). </a:t>
            </a:r>
          </a:p>
          <a:p>
            <a:pPr algn="just"/>
            <a:r>
              <a:rPr lang="en-US" dirty="0"/>
              <a:t>There are two types of web pages: </a:t>
            </a:r>
          </a:p>
          <a:p>
            <a:pPr algn="just"/>
            <a:r>
              <a:rPr lang="en-US" b="1" dirty="0"/>
              <a:t>Static web page </a:t>
            </a:r>
            <a:r>
              <a:rPr lang="en-US" dirty="0"/>
              <a:t>is a web page in which all the information is presented to the user exactly as it is stored. For example, any tutorial web site. </a:t>
            </a:r>
          </a:p>
          <a:p>
            <a:pPr algn="just"/>
            <a:r>
              <a:rPr lang="en-US" b="1" dirty="0"/>
              <a:t>Dynamic web </a:t>
            </a:r>
            <a:r>
              <a:rPr lang="en-US" dirty="0"/>
              <a:t>page is a web page which shows different content each time you visit the page. For example, shopping web sites</a:t>
            </a:r>
            <a:r>
              <a:rPr lang="en-US" dirty="0" smtClean="0"/>
              <a:t>.</a:t>
            </a:r>
          </a:p>
          <a:p>
            <a:r>
              <a:rPr lang="en-US" b="1" dirty="0"/>
              <a:t>Home </a:t>
            </a:r>
            <a:r>
              <a:rPr lang="en-US" b="1"/>
              <a:t>Page </a:t>
            </a:r>
            <a:r>
              <a:rPr lang="en-US" b="1" smtClean="0"/>
              <a:t>: </a:t>
            </a:r>
            <a:r>
              <a:rPr lang="en-US" smtClean="0"/>
              <a:t>The </a:t>
            </a:r>
            <a:r>
              <a:rPr lang="en-US" dirty="0"/>
              <a:t>first web page of a website is called the home page </a:t>
            </a:r>
          </a:p>
          <a:p>
            <a:pPr algn="just"/>
            <a:endParaRPr lang="en-US" dirty="0"/>
          </a:p>
        </p:txBody>
      </p:sp>
    </p:spTree>
    <p:extLst>
      <p:ext uri="{BB962C8B-B14F-4D97-AF65-F5344CB8AC3E}">
        <p14:creationId xmlns:p14="http://schemas.microsoft.com/office/powerpoint/2010/main" val="218638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0516"/>
            <a:ext cx="12096206" cy="6717484"/>
          </a:xfrm>
        </p:spPr>
        <p:txBody>
          <a:bodyPr>
            <a:noAutofit/>
          </a:bodyPr>
          <a:lstStyle/>
          <a:p>
            <a:pPr marL="0" indent="0" algn="just">
              <a:lnSpc>
                <a:spcPct val="100000"/>
              </a:lnSpc>
              <a:buNone/>
            </a:pPr>
            <a:r>
              <a:rPr lang="en-US" sz="1600" b="1" dirty="0"/>
              <a:t>Some of the advantages of ICT in education are:</a:t>
            </a:r>
          </a:p>
          <a:p>
            <a:pPr marL="457200" lvl="1" indent="0" algn="just">
              <a:lnSpc>
                <a:spcPct val="100000"/>
              </a:lnSpc>
              <a:buNone/>
            </a:pPr>
            <a:r>
              <a:rPr lang="en-US" sz="1600" dirty="0"/>
              <a:t>• Complex topics can be easily explained to the students with the help of pictures, videos, presentations, etc.</a:t>
            </a:r>
          </a:p>
          <a:p>
            <a:pPr marL="457200" lvl="1" indent="0" algn="just">
              <a:lnSpc>
                <a:spcPct val="100000"/>
              </a:lnSpc>
              <a:buNone/>
            </a:pPr>
            <a:r>
              <a:rPr lang="en-US" sz="1600" dirty="0"/>
              <a:t>• Images and videos used for teaching improves the retention memory of the students.</a:t>
            </a:r>
          </a:p>
          <a:p>
            <a:pPr marL="457200" lvl="1" indent="0" algn="just">
              <a:lnSpc>
                <a:spcPct val="100000"/>
              </a:lnSpc>
              <a:buNone/>
            </a:pPr>
            <a:r>
              <a:rPr lang="en-US" sz="1600" dirty="0"/>
              <a:t>• Presentations can make the lessons interesting.</a:t>
            </a:r>
          </a:p>
          <a:p>
            <a:pPr marL="457200" lvl="1" indent="0" algn="just">
              <a:lnSpc>
                <a:spcPct val="100000"/>
              </a:lnSpc>
              <a:buNone/>
            </a:pPr>
            <a:r>
              <a:rPr lang="en-US" sz="1600" dirty="0"/>
              <a:t>• Practical demonstration can be given to the students.</a:t>
            </a:r>
          </a:p>
          <a:p>
            <a:pPr marL="457200" lvl="1" indent="0" algn="just">
              <a:lnSpc>
                <a:spcPct val="100000"/>
              </a:lnSpc>
              <a:buNone/>
            </a:pPr>
            <a:r>
              <a:rPr lang="en-US" sz="1600" dirty="0"/>
              <a:t>• If the teaching process in the class is interactive, it will make the lesson more enjoyable.</a:t>
            </a:r>
          </a:p>
          <a:p>
            <a:pPr marL="457200" lvl="1" indent="0" algn="just">
              <a:lnSpc>
                <a:spcPct val="100000"/>
              </a:lnSpc>
              <a:buNone/>
            </a:pPr>
            <a:r>
              <a:rPr lang="en-US" sz="1600" dirty="0"/>
              <a:t>• An e-learning program allows students to learn at their own pace, at any convenient time, and from any </a:t>
            </a:r>
            <a:r>
              <a:rPr lang="en-US" sz="1600" dirty="0" smtClean="0"/>
              <a:t>place</a:t>
            </a:r>
          </a:p>
          <a:p>
            <a:pPr algn="just">
              <a:lnSpc>
                <a:spcPct val="100000"/>
              </a:lnSpc>
            </a:pPr>
            <a:r>
              <a:rPr lang="en-US" sz="1600" b="1" dirty="0"/>
              <a:t>ICT in Healthcare </a:t>
            </a:r>
          </a:p>
          <a:p>
            <a:pPr algn="just">
              <a:lnSpc>
                <a:spcPct val="100000"/>
              </a:lnSpc>
            </a:pPr>
            <a:r>
              <a:rPr lang="en-US" sz="1600" dirty="0" smtClean="0"/>
              <a:t>Through </a:t>
            </a:r>
            <a:r>
              <a:rPr lang="en-US" sz="1600" dirty="0"/>
              <a:t>the right communication media, a doctor can easily deliver treatment and care to the patient who is located far away. Doctor can also continuously monitor the patient’s history, diagnostic report, and track the current health </a:t>
            </a:r>
            <a:r>
              <a:rPr lang="en-US" sz="1600" dirty="0" smtClean="0"/>
              <a:t>condition</a:t>
            </a:r>
            <a:r>
              <a:rPr lang="en-US" sz="1600" dirty="0"/>
              <a:t>. The Doctor can also interact with patient, recommend to take medical examination and prescribe medicine. </a:t>
            </a:r>
          </a:p>
          <a:p>
            <a:pPr algn="just">
              <a:lnSpc>
                <a:spcPct val="100000"/>
              </a:lnSpc>
            </a:pPr>
            <a:r>
              <a:rPr lang="en-US" sz="1600" dirty="0" smtClean="0"/>
              <a:t>Using </a:t>
            </a:r>
            <a:r>
              <a:rPr lang="en-US" sz="1600" dirty="0"/>
              <a:t>the ICT tool or a suitable communication system, government can make efforts to create awareness among the public about the communicable diseases, prevention measures and various current diagnostic &amp; etc. </a:t>
            </a:r>
          </a:p>
          <a:p>
            <a:pPr algn="just">
              <a:lnSpc>
                <a:spcPct val="100000"/>
              </a:lnSpc>
            </a:pPr>
            <a:r>
              <a:rPr lang="en-US" sz="1600" dirty="0" smtClean="0"/>
              <a:t>ICT </a:t>
            </a:r>
            <a:r>
              <a:rPr lang="en-US" sz="1600" dirty="0"/>
              <a:t>in healthcare research helps to find the possible prevention measures to eradicate and reduce the spread of diseases. </a:t>
            </a:r>
          </a:p>
          <a:p>
            <a:pPr algn="just">
              <a:lnSpc>
                <a:spcPct val="100000"/>
              </a:lnSpc>
            </a:pPr>
            <a:r>
              <a:rPr lang="en-US" sz="1600" dirty="0" smtClean="0"/>
              <a:t>Through </a:t>
            </a:r>
            <a:r>
              <a:rPr lang="en-US" sz="1600" dirty="0"/>
              <a:t>ICT, the traditional healthcare systems can be eliminated and new models can be formed for effective quality care. </a:t>
            </a:r>
          </a:p>
          <a:p>
            <a:pPr algn="just">
              <a:lnSpc>
                <a:spcPct val="100000"/>
              </a:lnSpc>
            </a:pPr>
            <a:r>
              <a:rPr lang="en-US" sz="1600" dirty="0" smtClean="0"/>
              <a:t>Hospitals </a:t>
            </a:r>
            <a:r>
              <a:rPr lang="en-US" sz="1600" dirty="0"/>
              <a:t>can use different electronic media to store medical data. This helps to retrieve the information easily. This data can be transferred to the patient or to the Doctors for consultation. </a:t>
            </a:r>
          </a:p>
          <a:p>
            <a:pPr algn="just">
              <a:lnSpc>
                <a:spcPct val="100000"/>
              </a:lnSpc>
            </a:pPr>
            <a:r>
              <a:rPr lang="en-US" sz="1600" dirty="0" smtClean="0"/>
              <a:t>Computer </a:t>
            </a:r>
            <a:r>
              <a:rPr lang="en-US" sz="1600" dirty="0"/>
              <a:t>based machines are used for MRI, CT-scan, ultrasound are done in hospitals, diagnostic </a:t>
            </a:r>
            <a:r>
              <a:rPr lang="en-US" sz="1600" dirty="0" err="1"/>
              <a:t>centres</a:t>
            </a:r>
            <a:r>
              <a:rPr lang="en-US" sz="1600" dirty="0"/>
              <a:t>, to diagnose the diseases. </a:t>
            </a:r>
          </a:p>
          <a:p>
            <a:pPr algn="just">
              <a:lnSpc>
                <a:spcPct val="100000"/>
              </a:lnSpc>
            </a:pPr>
            <a:r>
              <a:rPr lang="en-US" sz="1600" dirty="0" smtClean="0"/>
              <a:t>Life </a:t>
            </a:r>
            <a:r>
              <a:rPr lang="en-US" sz="1600" dirty="0"/>
              <a:t>support systems are provided to the patients </a:t>
            </a:r>
          </a:p>
          <a:p>
            <a:pPr algn="just">
              <a:lnSpc>
                <a:spcPct val="100000"/>
              </a:lnSpc>
            </a:pPr>
            <a:r>
              <a:rPr lang="en-US" sz="1600" dirty="0" smtClean="0"/>
              <a:t>You </a:t>
            </a:r>
            <a:r>
              <a:rPr lang="en-US" sz="1600" dirty="0"/>
              <a:t>can search information on any disease, medicines, etc. on the internet </a:t>
            </a:r>
          </a:p>
          <a:p>
            <a:pPr marL="457200" lvl="1" indent="0" algn="just">
              <a:lnSpc>
                <a:spcPct val="100000"/>
              </a:lnSpc>
              <a:buNone/>
            </a:pPr>
            <a:endParaRPr lang="en-US" sz="1600" dirty="0"/>
          </a:p>
          <a:p>
            <a:pPr marL="457200" lvl="1" indent="0" algn="just">
              <a:lnSpc>
                <a:spcPct val="100000"/>
              </a:lnSpc>
              <a:buNone/>
            </a:pPr>
            <a:endParaRPr lang="en-US" sz="1600" dirty="0" smtClean="0"/>
          </a:p>
        </p:txBody>
      </p:sp>
    </p:spTree>
    <p:extLst>
      <p:ext uri="{BB962C8B-B14F-4D97-AF65-F5344CB8AC3E}">
        <p14:creationId xmlns:p14="http://schemas.microsoft.com/office/powerpoint/2010/main" val="275885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84654"/>
            <a:ext cx="11832771" cy="4351338"/>
          </a:xfrm>
        </p:spPr>
        <p:txBody>
          <a:bodyPr>
            <a:noAutofit/>
          </a:bodyPr>
          <a:lstStyle/>
          <a:p>
            <a:pPr marL="0" indent="0">
              <a:buNone/>
            </a:pPr>
            <a:r>
              <a:rPr lang="en-US" sz="2000" b="1" dirty="0"/>
              <a:t>ICT in Governance </a:t>
            </a:r>
          </a:p>
          <a:p>
            <a:pPr algn="just"/>
            <a:r>
              <a:rPr lang="en-US" sz="2000" dirty="0"/>
              <a:t>ICT in governance means using Internet, other electronic media buy the central and state governments, by local administrative bodies to improve the efficiency, transparency, efficiency of the government. Many government services are available online. Electronic voting for elections has replaced the traditional voting slip. </a:t>
            </a:r>
          </a:p>
          <a:p>
            <a:pPr algn="just"/>
            <a:r>
              <a:rPr lang="en-US" sz="2000" dirty="0"/>
              <a:t>ICT in governance can be help: </a:t>
            </a:r>
          </a:p>
          <a:p>
            <a:pPr lvl="1" algn="just"/>
            <a:r>
              <a:rPr lang="en-US" sz="2000" dirty="0" smtClean="0"/>
              <a:t>Deliver </a:t>
            </a:r>
            <a:r>
              <a:rPr lang="en-US" sz="2000" dirty="0"/>
              <a:t>government services efficiently </a:t>
            </a:r>
          </a:p>
          <a:p>
            <a:pPr lvl="1" algn="just"/>
            <a:r>
              <a:rPr lang="en-US" sz="2000" dirty="0" smtClean="0"/>
              <a:t>E-governance </a:t>
            </a:r>
            <a:r>
              <a:rPr lang="en-US" sz="2000" dirty="0"/>
              <a:t>sites enable people to perform various tasks such as filling a form, applying for passport, paying bills, property tax, etc. even sitting at home. </a:t>
            </a:r>
            <a:endParaRPr lang="en-US" sz="2000" dirty="0" smtClean="0"/>
          </a:p>
          <a:p>
            <a:pPr marL="0" indent="0">
              <a:buNone/>
            </a:pPr>
            <a:r>
              <a:rPr lang="en-US" sz="2000" dirty="0" smtClean="0"/>
              <a:t> </a:t>
            </a:r>
            <a:r>
              <a:rPr lang="en-US" sz="2000" b="1" dirty="0" smtClean="0"/>
              <a:t>ICT in Business </a:t>
            </a:r>
          </a:p>
          <a:p>
            <a:r>
              <a:rPr lang="en-US" sz="2000" dirty="0" smtClean="0"/>
              <a:t>ICT </a:t>
            </a:r>
            <a:r>
              <a:rPr lang="en-US" sz="2000" dirty="0"/>
              <a:t>in business can be used for the following purposes: </a:t>
            </a:r>
          </a:p>
          <a:p>
            <a:r>
              <a:rPr lang="en-US" sz="2000" dirty="0" smtClean="0"/>
              <a:t>Keep </a:t>
            </a:r>
            <a:r>
              <a:rPr lang="en-US" sz="2000" dirty="0"/>
              <a:t>records of the stock </a:t>
            </a:r>
          </a:p>
          <a:p>
            <a:r>
              <a:rPr lang="en-US" sz="2000" dirty="0" smtClean="0"/>
              <a:t>Prepare </a:t>
            </a:r>
            <a:r>
              <a:rPr lang="en-US" sz="2000" dirty="0"/>
              <a:t>accounts and balance sheets </a:t>
            </a:r>
          </a:p>
          <a:p>
            <a:r>
              <a:rPr lang="en-US" sz="2000" dirty="0" smtClean="0"/>
              <a:t>Maintain </a:t>
            </a:r>
            <a:r>
              <a:rPr lang="en-US" sz="2000" dirty="0"/>
              <a:t>database of staff and customers </a:t>
            </a:r>
          </a:p>
          <a:p>
            <a:r>
              <a:rPr lang="en-US" sz="2000" dirty="0" smtClean="0"/>
              <a:t>E-commerce </a:t>
            </a:r>
            <a:r>
              <a:rPr lang="en-US" sz="2000" dirty="0"/>
              <a:t>enables people to buy and sell products online. This service is available 24 x 7. </a:t>
            </a:r>
          </a:p>
          <a:p>
            <a:r>
              <a:rPr lang="en-US" sz="2000" dirty="0" smtClean="0"/>
              <a:t>E-banking </a:t>
            </a:r>
            <a:r>
              <a:rPr lang="en-US" sz="2000" dirty="0"/>
              <a:t>facility helps to make banking transactions at any time of the day . </a:t>
            </a:r>
          </a:p>
          <a:p>
            <a:endParaRPr lang="en-US" sz="2000" dirty="0"/>
          </a:p>
        </p:txBody>
      </p:sp>
    </p:spTree>
    <p:extLst>
      <p:ext uri="{BB962C8B-B14F-4D97-AF65-F5344CB8AC3E}">
        <p14:creationId xmlns:p14="http://schemas.microsoft.com/office/powerpoint/2010/main" val="2373097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94" y="702219"/>
            <a:ext cx="12020006" cy="4351338"/>
          </a:xfrm>
        </p:spPr>
        <p:txBody>
          <a:bodyPr>
            <a:noAutofit/>
          </a:bodyPr>
          <a:lstStyle/>
          <a:p>
            <a:pPr marL="0" indent="0" algn="just">
              <a:buNone/>
            </a:pPr>
            <a:r>
              <a:rPr lang="en-US" sz="2000" b="1" dirty="0"/>
              <a:t>ICT in our daily life (</a:t>
            </a:r>
            <a:r>
              <a:rPr lang="en-US" sz="2000" b="1" dirty="0" smtClean="0"/>
              <a:t>examples) :</a:t>
            </a:r>
            <a:r>
              <a:rPr lang="en-US" sz="2000" dirty="0" smtClean="0"/>
              <a:t>ICT has a great impact in our daily life. Some of the uses of ICT in our daily life are given below: </a:t>
            </a:r>
          </a:p>
          <a:p>
            <a:pPr marL="0" indent="0" algn="just">
              <a:buNone/>
            </a:pPr>
            <a:r>
              <a:rPr lang="en-US" sz="2000" dirty="0" smtClean="0"/>
              <a:t>• </a:t>
            </a:r>
            <a:r>
              <a:rPr lang="en-US" sz="2000" dirty="0"/>
              <a:t>We can read newspapers online. </a:t>
            </a:r>
          </a:p>
          <a:p>
            <a:pPr marL="0" indent="0" algn="just">
              <a:buNone/>
            </a:pPr>
            <a:r>
              <a:rPr lang="en-US" sz="2000" dirty="0"/>
              <a:t>• We can get connected with our friends, relatives or even family members far away from us using email, </a:t>
            </a:r>
            <a:r>
              <a:rPr lang="en-US" sz="2000" dirty="0" smtClean="0"/>
              <a:t>messenger</a:t>
            </a:r>
            <a:r>
              <a:rPr lang="en-US" sz="2000" dirty="0"/>
              <a:t>, video conferencing etc. </a:t>
            </a:r>
            <a:endParaRPr lang="en-US" sz="2000" dirty="0" smtClean="0"/>
          </a:p>
          <a:p>
            <a:pPr marL="0" indent="0" algn="just">
              <a:buNone/>
            </a:pPr>
            <a:r>
              <a:rPr lang="en-US" sz="2000" dirty="0" smtClean="0"/>
              <a:t>• With the introduction of video conferencing, business meetings are now easier. </a:t>
            </a:r>
          </a:p>
          <a:p>
            <a:pPr marL="0" indent="0" algn="just">
              <a:buNone/>
            </a:pPr>
            <a:r>
              <a:rPr lang="en-US" sz="2000" dirty="0" smtClean="0"/>
              <a:t>• </a:t>
            </a:r>
            <a:r>
              <a:rPr lang="en-US" sz="2000" dirty="0"/>
              <a:t>Nowadays people use mobile phone apps to meet and connect with new and old friends. </a:t>
            </a:r>
          </a:p>
          <a:p>
            <a:pPr marL="0" indent="0" algn="just">
              <a:buNone/>
            </a:pPr>
            <a:r>
              <a:rPr lang="en-US" sz="2000" dirty="0"/>
              <a:t>• Social networks like Facebook.com have played a big role in connecting both old and new relationships. </a:t>
            </a:r>
          </a:p>
          <a:p>
            <a:pPr marL="0" indent="0" algn="just">
              <a:buNone/>
            </a:pPr>
            <a:r>
              <a:rPr lang="en-US" sz="2000" dirty="0"/>
              <a:t>• We can access a full library of educational material via a mobile app or website on any smartphone or iPad. </a:t>
            </a:r>
          </a:p>
          <a:p>
            <a:pPr marL="0" indent="0" algn="just">
              <a:buNone/>
            </a:pPr>
            <a:r>
              <a:rPr lang="en-US" sz="2000" dirty="0"/>
              <a:t>• Technology has also made the buying and selling of goods and services flexible and a lot safer. </a:t>
            </a:r>
          </a:p>
          <a:p>
            <a:pPr marL="0" indent="0" algn="just">
              <a:buNone/>
            </a:pPr>
            <a:r>
              <a:rPr lang="en-US" sz="2000" dirty="0"/>
              <a:t>• Most banks now offer online banking facilities. People make use of this service daily to manage their finances. </a:t>
            </a:r>
          </a:p>
          <a:p>
            <a:pPr marL="0" indent="0" algn="just">
              <a:buNone/>
            </a:pPr>
            <a:r>
              <a:rPr lang="en-US" sz="2000" dirty="0"/>
              <a:t>• Most businesses use online banking facility to pay employees and transfer money. </a:t>
            </a:r>
          </a:p>
          <a:p>
            <a:pPr algn="just"/>
            <a:endParaRPr lang="en-US" sz="2000" dirty="0"/>
          </a:p>
        </p:txBody>
      </p:sp>
    </p:spTree>
    <p:extLst>
      <p:ext uri="{BB962C8B-B14F-4D97-AF65-F5344CB8AC3E}">
        <p14:creationId xmlns:p14="http://schemas.microsoft.com/office/powerpoint/2010/main" val="124659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307" y="179706"/>
            <a:ext cx="11584577" cy="6469288"/>
          </a:xfrm>
        </p:spPr>
        <p:txBody>
          <a:bodyPr>
            <a:noAutofit/>
          </a:bodyPr>
          <a:lstStyle/>
          <a:p>
            <a:pPr algn="just"/>
            <a:r>
              <a:rPr lang="en-US" sz="2000" b="1" dirty="0"/>
              <a:t>ICT Tools </a:t>
            </a:r>
            <a:endParaRPr lang="en-US" sz="2000" dirty="0"/>
          </a:p>
          <a:p>
            <a:pPr algn="just"/>
            <a:r>
              <a:rPr lang="en-US" sz="2000" dirty="0"/>
              <a:t>ICT tools are devices that are used in Information and communication technology. For example, computer, smart phone, radio, television, iPad, tablets, etc. </a:t>
            </a:r>
          </a:p>
          <a:p>
            <a:pPr algn="just"/>
            <a:r>
              <a:rPr lang="en-US" sz="2000" dirty="0"/>
              <a:t>Some of these are discussed below: </a:t>
            </a:r>
          </a:p>
          <a:p>
            <a:pPr algn="just"/>
            <a:r>
              <a:rPr lang="en-US" sz="2000" b="1" dirty="0" smtClean="0"/>
              <a:t>Mobile : </a:t>
            </a:r>
            <a:r>
              <a:rPr lang="en-US" sz="2000" dirty="0" smtClean="0"/>
              <a:t>Mobile </a:t>
            </a:r>
            <a:r>
              <a:rPr lang="en-US" sz="2000" dirty="0"/>
              <a:t>phones are the easiest and simplest way of communication. It is small in size, lightweight and portable. You can stay in touch with your friends, relatives, anytime and anywhere. </a:t>
            </a:r>
          </a:p>
          <a:p>
            <a:pPr algn="just"/>
            <a:r>
              <a:rPr lang="en-US" sz="2000" dirty="0"/>
              <a:t>Mobile phones are useful in studies. Students can access the internet on their mobile phones and get knowledge on any topic. </a:t>
            </a:r>
          </a:p>
          <a:p>
            <a:pPr algn="just"/>
            <a:r>
              <a:rPr lang="en-US" sz="2000" dirty="0"/>
              <a:t>You can even create documents, make presentations, </a:t>
            </a:r>
            <a:r>
              <a:rPr lang="en-US" sz="2000" dirty="0" err="1"/>
              <a:t>etc</a:t>
            </a:r>
            <a:r>
              <a:rPr lang="en-US" sz="2000" dirty="0"/>
              <a:t> on your smart phones as you do on your computer. </a:t>
            </a:r>
          </a:p>
          <a:p>
            <a:pPr algn="just"/>
            <a:r>
              <a:rPr lang="en-US" sz="2000" b="1" dirty="0" smtClean="0"/>
              <a:t>Tablets: </a:t>
            </a:r>
            <a:r>
              <a:rPr lang="en-US" sz="2000" dirty="0" smtClean="0"/>
              <a:t>Tablets </a:t>
            </a:r>
            <a:r>
              <a:rPr lang="en-US" sz="2000" dirty="0"/>
              <a:t>are small personal computers with a touch screen. Tablets allows user to input data and instructions through keyboard or mouse. Learning software called apps can be downloaded onto tablets. You can also watch videos relevant to your subject. </a:t>
            </a:r>
          </a:p>
          <a:p>
            <a:pPr algn="just"/>
            <a:r>
              <a:rPr lang="en-US" sz="2000" b="1" dirty="0" smtClean="0"/>
              <a:t>Radio :</a:t>
            </a:r>
            <a:r>
              <a:rPr lang="en-US" sz="2000" dirty="0" smtClean="0"/>
              <a:t>Radio </a:t>
            </a:r>
            <a:r>
              <a:rPr lang="en-US" sz="2000" dirty="0"/>
              <a:t>is the oldest tool used to provide entertainment and information to people. You can listen to music, radio shows, etc. on radio. </a:t>
            </a:r>
          </a:p>
          <a:p>
            <a:pPr algn="just"/>
            <a:r>
              <a:rPr lang="en-US" sz="2000" b="1" dirty="0" smtClean="0"/>
              <a:t>TV : </a:t>
            </a:r>
            <a:r>
              <a:rPr lang="en-US" sz="2000" dirty="0" smtClean="0"/>
              <a:t>Television </a:t>
            </a:r>
            <a:r>
              <a:rPr lang="en-US" sz="2000" dirty="0"/>
              <a:t>is another important ICT tool. You can watch music, view programs, etc. on television. </a:t>
            </a:r>
          </a:p>
          <a:p>
            <a:pPr algn="just"/>
            <a:r>
              <a:rPr lang="en-US" sz="2000" b="1" dirty="0" smtClean="0"/>
              <a:t>Newspaper :</a:t>
            </a:r>
            <a:r>
              <a:rPr lang="en-US" sz="2000" dirty="0" smtClean="0"/>
              <a:t>Newspaper </a:t>
            </a:r>
            <a:r>
              <a:rPr lang="en-US" sz="2000" dirty="0"/>
              <a:t>is another most important ICT tool. News related to all the issues , national, international, sports, space, </a:t>
            </a:r>
            <a:r>
              <a:rPr lang="en-US" sz="2000" dirty="0" err="1"/>
              <a:t>etc</a:t>
            </a:r>
            <a:r>
              <a:rPr lang="en-US" sz="2000" dirty="0"/>
              <a:t>, are printed in newspapers. </a:t>
            </a:r>
          </a:p>
        </p:txBody>
      </p:sp>
    </p:spTree>
    <p:extLst>
      <p:ext uri="{BB962C8B-B14F-4D97-AF65-F5344CB8AC3E}">
        <p14:creationId xmlns:p14="http://schemas.microsoft.com/office/powerpoint/2010/main" val="4104613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183" y="336460"/>
            <a:ext cx="11754394" cy="4351338"/>
          </a:xfrm>
        </p:spPr>
        <p:txBody>
          <a:bodyPr>
            <a:noAutofit/>
          </a:bodyPr>
          <a:lstStyle/>
          <a:p>
            <a:pPr algn="just"/>
            <a:r>
              <a:rPr lang="en-US" sz="2000" b="1" dirty="0"/>
              <a:t>Email :</a:t>
            </a:r>
            <a:r>
              <a:rPr lang="en-US" sz="2000" dirty="0"/>
              <a:t>Email is the most common way of communication in today’s world. It is the official way of communication. Some of the advantages of using email are</a:t>
            </a:r>
            <a:r>
              <a:rPr lang="en-US" sz="2000" dirty="0" smtClean="0"/>
              <a:t>:</a:t>
            </a:r>
            <a:endParaRPr lang="en-US" sz="2000" dirty="0"/>
          </a:p>
          <a:p>
            <a:pPr lvl="1" algn="just"/>
            <a:r>
              <a:rPr lang="en-US" sz="2000" dirty="0"/>
              <a:t>You don’t have to pay anything extra for sending or receiving email. You just pay for the internet connection. </a:t>
            </a:r>
          </a:p>
          <a:p>
            <a:pPr lvl="1" algn="just"/>
            <a:r>
              <a:rPr lang="en-US" sz="2000" dirty="0" smtClean="0"/>
              <a:t>You </a:t>
            </a:r>
            <a:r>
              <a:rPr lang="en-US" sz="2000" dirty="0"/>
              <a:t>can send bulk mails </a:t>
            </a:r>
          </a:p>
          <a:p>
            <a:pPr lvl="1" algn="just"/>
            <a:r>
              <a:rPr lang="en-US" sz="2000" dirty="0" smtClean="0"/>
              <a:t>The </a:t>
            </a:r>
            <a:r>
              <a:rPr lang="en-US" sz="2000" dirty="0"/>
              <a:t>receiver may not be online when you send the email. </a:t>
            </a:r>
          </a:p>
          <a:p>
            <a:pPr lvl="1" algn="just"/>
            <a:r>
              <a:rPr lang="en-US" sz="2000" dirty="0" smtClean="0"/>
              <a:t>You </a:t>
            </a:r>
            <a:r>
              <a:rPr lang="en-US" sz="2000" dirty="0"/>
              <a:t>can send documents, presentations, images, videos, etc. as an attachment to email. </a:t>
            </a:r>
          </a:p>
          <a:p>
            <a:pPr lvl="1" algn="just"/>
            <a:r>
              <a:rPr lang="en-US" sz="2000" dirty="0" smtClean="0"/>
              <a:t>When </a:t>
            </a:r>
            <a:r>
              <a:rPr lang="en-US" sz="2000" dirty="0"/>
              <a:t>you send an email, it reaches, the receiver at any part of the world in few seconds. </a:t>
            </a:r>
          </a:p>
          <a:p>
            <a:pPr algn="just"/>
            <a:r>
              <a:rPr lang="en-US" sz="2000" b="1" dirty="0" smtClean="0"/>
              <a:t>Interactive </a:t>
            </a:r>
            <a:r>
              <a:rPr lang="en-US" sz="2000" b="1" dirty="0"/>
              <a:t>White Boards (Smart Boards) </a:t>
            </a:r>
            <a:r>
              <a:rPr lang="en-US" sz="2000" b="1" dirty="0" smtClean="0"/>
              <a:t>:</a:t>
            </a:r>
            <a:r>
              <a:rPr lang="en-US" sz="2000" dirty="0" smtClean="0"/>
              <a:t>These </a:t>
            </a:r>
            <a:r>
              <a:rPr lang="en-US" sz="2000" dirty="0"/>
              <a:t>boards a allow to project computer . Also handwritten notes can be taken on the board and saved for later use. </a:t>
            </a:r>
          </a:p>
          <a:p>
            <a:pPr algn="just"/>
            <a:r>
              <a:rPr lang="en-US" sz="2000" b="1" dirty="0" smtClean="0"/>
              <a:t>E-readers :</a:t>
            </a:r>
            <a:r>
              <a:rPr lang="en-US" sz="2000" dirty="0" smtClean="0"/>
              <a:t>E-readers </a:t>
            </a:r>
            <a:r>
              <a:rPr lang="en-US" sz="2000" dirty="0"/>
              <a:t>are electronic devices that can hold hundreds of books in digital form. E-readers are portable, have a long battery life.</a:t>
            </a:r>
          </a:p>
        </p:txBody>
      </p:sp>
    </p:spTree>
    <p:extLst>
      <p:ext uri="{BB962C8B-B14F-4D97-AF65-F5344CB8AC3E}">
        <p14:creationId xmlns:p14="http://schemas.microsoft.com/office/powerpoint/2010/main" val="3791233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fontScale="90000"/>
          </a:bodyPr>
          <a:lstStyle/>
          <a:p>
            <a:r>
              <a:rPr lang="en-US" dirty="0"/>
              <a:t/>
            </a:r>
            <a:br>
              <a:rPr lang="en-US" dirty="0"/>
            </a:br>
            <a:r>
              <a:rPr lang="en-US" dirty="0"/>
              <a:t>Computer system </a:t>
            </a:r>
            <a:br>
              <a:rPr lang="en-US" dirty="0"/>
            </a:br>
            <a:r>
              <a:rPr lang="en-US" dirty="0"/>
              <a:t>	</a:t>
            </a:r>
            <a:br>
              <a:rPr lang="en-US" dirty="0"/>
            </a:br>
            <a:endParaRPr lang="en-US" dirty="0"/>
          </a:p>
        </p:txBody>
      </p:sp>
      <p:pic>
        <p:nvPicPr>
          <p:cNvPr id="4" name="Picture 3"/>
          <p:cNvPicPr>
            <a:picLocks noChangeAspect="1"/>
          </p:cNvPicPr>
          <p:nvPr/>
        </p:nvPicPr>
        <p:blipFill>
          <a:blip r:embed="rId2"/>
          <a:stretch>
            <a:fillRect/>
          </a:stretch>
        </p:blipFill>
        <p:spPr>
          <a:xfrm>
            <a:off x="4119154" y="919355"/>
            <a:ext cx="8072846" cy="5938645"/>
          </a:xfrm>
          <a:prstGeom prst="rect">
            <a:avLst/>
          </a:prstGeom>
        </p:spPr>
      </p:pic>
      <p:sp>
        <p:nvSpPr>
          <p:cNvPr id="6" name="Rectangle 5"/>
          <p:cNvSpPr/>
          <p:nvPr/>
        </p:nvSpPr>
        <p:spPr>
          <a:xfrm>
            <a:off x="0" y="536758"/>
            <a:ext cx="4119154" cy="5940088"/>
          </a:xfrm>
          <a:prstGeom prst="rect">
            <a:avLst/>
          </a:prstGeom>
        </p:spPr>
        <p:txBody>
          <a:bodyPr wrap="square">
            <a:spAutoFit/>
          </a:bodyPr>
          <a:lstStyle/>
          <a:p>
            <a:pPr algn="just"/>
            <a:r>
              <a:rPr lang="en-US" sz="2000" b="1" dirty="0"/>
              <a:t>A computer system </a:t>
            </a:r>
            <a:r>
              <a:rPr lang="en-US" sz="2000" dirty="0"/>
              <a:t>is a programmable machine designed to store and retrieve information and perform arithmetic and logical operations to produce meaningful results in desired format. </a:t>
            </a:r>
          </a:p>
          <a:p>
            <a:pPr algn="just"/>
            <a:r>
              <a:rPr lang="en-US" sz="2000" b="1" dirty="0"/>
              <a:t>HARDWARE AND SOFTWARE </a:t>
            </a:r>
          </a:p>
          <a:p>
            <a:pPr algn="just"/>
            <a:r>
              <a:rPr lang="en-US" sz="2000" dirty="0"/>
              <a:t>A computer system comprises of hardware and software. </a:t>
            </a:r>
          </a:p>
          <a:p>
            <a:pPr algn="just"/>
            <a:r>
              <a:rPr lang="en-US" sz="2000" b="1" dirty="0"/>
              <a:t>Computer hardware </a:t>
            </a:r>
            <a:r>
              <a:rPr lang="en-US" sz="2000" dirty="0"/>
              <a:t>– Physical parts of a computer such as Input devices, output devices, central processing unit and storage devices are called computer hardware. </a:t>
            </a:r>
          </a:p>
          <a:p>
            <a:pPr algn="just"/>
            <a:r>
              <a:rPr lang="en-US" sz="2000" b="1" dirty="0"/>
              <a:t>Computer software </a:t>
            </a:r>
            <a:r>
              <a:rPr lang="en-US" sz="2000" dirty="0"/>
              <a:t>– Software are the programs or applications that run on computer. For example, MS Word, MS PowerPoint, Operating systems, etc.</a:t>
            </a:r>
          </a:p>
        </p:txBody>
      </p:sp>
    </p:spTree>
    <p:extLst>
      <p:ext uri="{BB962C8B-B14F-4D97-AF65-F5344CB8AC3E}">
        <p14:creationId xmlns:p14="http://schemas.microsoft.com/office/powerpoint/2010/main" val="680525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205581"/>
            <a:ext cx="12192000" cy="6652419"/>
          </a:xfrm>
        </p:spPr>
        <p:txBody>
          <a:bodyPr>
            <a:noAutofit/>
          </a:bodyPr>
          <a:lstStyle/>
          <a:p>
            <a:pPr marL="0" indent="0" algn="just">
              <a:buNone/>
            </a:pPr>
            <a:r>
              <a:rPr lang="en-US" sz="2200" b="1" dirty="0" smtClean="0"/>
              <a:t>Input </a:t>
            </a:r>
            <a:r>
              <a:rPr lang="en-US" sz="2200" b="1" dirty="0"/>
              <a:t>Devices </a:t>
            </a:r>
            <a:r>
              <a:rPr lang="en-US" sz="2200" b="1" dirty="0" smtClean="0"/>
              <a:t>:</a:t>
            </a:r>
            <a:r>
              <a:rPr lang="en-US" sz="2200" dirty="0" smtClean="0"/>
              <a:t>Input </a:t>
            </a:r>
            <a:r>
              <a:rPr lang="en-US" sz="2200" dirty="0"/>
              <a:t>devices are used for entering data or instructions into the </a:t>
            </a:r>
            <a:r>
              <a:rPr lang="en-US" sz="2200" dirty="0" smtClean="0"/>
              <a:t>computer</a:t>
            </a:r>
          </a:p>
          <a:p>
            <a:pPr marL="0" indent="0">
              <a:buNone/>
            </a:pPr>
            <a:r>
              <a:rPr lang="en-US" sz="2200" b="1" dirty="0"/>
              <a:t>Output </a:t>
            </a:r>
            <a:r>
              <a:rPr lang="en-US" sz="2200" b="1" dirty="0" smtClean="0"/>
              <a:t>devices: </a:t>
            </a:r>
            <a:r>
              <a:rPr lang="en-US" sz="2200" dirty="0" smtClean="0"/>
              <a:t>Output </a:t>
            </a:r>
            <a:r>
              <a:rPr lang="en-US" sz="2200" dirty="0"/>
              <a:t>devices bring information from the </a:t>
            </a:r>
            <a:r>
              <a:rPr lang="en-US" sz="2200" dirty="0" smtClean="0"/>
              <a:t>computer to </a:t>
            </a:r>
            <a:r>
              <a:rPr lang="en-US" sz="2200" dirty="0"/>
              <a:t>the user</a:t>
            </a:r>
            <a:r>
              <a:rPr lang="en-US" sz="2200" dirty="0" smtClean="0"/>
              <a:t>.</a:t>
            </a:r>
          </a:p>
          <a:p>
            <a:pPr marL="0" indent="0" algn="just">
              <a:buNone/>
            </a:pPr>
            <a:r>
              <a:rPr lang="en-US" sz="2200" b="1" dirty="0" smtClean="0"/>
              <a:t>Common </a:t>
            </a:r>
            <a:r>
              <a:rPr lang="en-US" sz="2200" b="1" dirty="0"/>
              <a:t>Peripheral units are:</a:t>
            </a:r>
          </a:p>
          <a:p>
            <a:pPr algn="just"/>
            <a:endParaRPr lang="en-US" sz="2200" dirty="0"/>
          </a:p>
        </p:txBody>
      </p:sp>
      <p:pic>
        <p:nvPicPr>
          <p:cNvPr id="5" name="Content Placeholder 3"/>
          <p:cNvPicPr>
            <a:picLocks noChangeAspect="1"/>
          </p:cNvPicPr>
          <p:nvPr/>
        </p:nvPicPr>
        <p:blipFill>
          <a:blip r:embed="rId2"/>
          <a:stretch>
            <a:fillRect/>
          </a:stretch>
        </p:blipFill>
        <p:spPr>
          <a:xfrm>
            <a:off x="2116183" y="1409008"/>
            <a:ext cx="8190410" cy="5448992"/>
          </a:xfrm>
          <a:prstGeom prst="rect">
            <a:avLst/>
          </a:prstGeom>
        </p:spPr>
      </p:pic>
    </p:spTree>
    <p:extLst>
      <p:ext uri="{BB962C8B-B14F-4D97-AF65-F5344CB8AC3E}">
        <p14:creationId xmlns:p14="http://schemas.microsoft.com/office/powerpoint/2010/main" val="4143156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2010</TotalTime>
  <Words>2907</Words>
  <Application>Microsoft Office PowerPoint</Application>
  <PresentationFormat>Widescreen</PresentationFormat>
  <Paragraphs>196</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CLASS IX  ARTIFICIAL INTELLIGENCE PART A UNIT 3- ICT SKILLS</vt:lpstr>
      <vt:lpstr>Unit 1. Role of ICT in Day-to-Day Life </vt:lpstr>
      <vt:lpstr>PowerPoint Presentation</vt:lpstr>
      <vt:lpstr>PowerPoint Presentation</vt:lpstr>
      <vt:lpstr>PowerPoint Presentation</vt:lpstr>
      <vt:lpstr>PowerPoint Presentation</vt:lpstr>
      <vt:lpstr>PowerPoint Presentation</vt:lpstr>
      <vt:lpstr> Computer system    </vt:lpstr>
      <vt:lpstr>PowerPoint Presentation</vt:lpstr>
      <vt:lpstr>PowerPoint Presentation</vt:lpstr>
      <vt:lpstr>RAM ROM AND FLASH MEMORY</vt:lpstr>
      <vt:lpstr>PowerPoint Presentation</vt:lpstr>
      <vt:lpstr>Ports and connections</vt:lpstr>
      <vt:lpstr> Procedure for starting and shutting down a computer    </vt:lpstr>
      <vt:lpstr>Computer hardware and software </vt:lpstr>
      <vt:lpstr>Using the Keyboard</vt:lpstr>
      <vt:lpstr>Using a Mouse</vt:lpstr>
      <vt:lpstr>Performing Basic File Operations </vt:lpstr>
      <vt:lpstr>Communication and Networking — Basics of Internet</vt:lpstr>
      <vt:lpstr>Connecting to the Internet</vt:lpstr>
      <vt:lpstr>Bandwidth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A- ICT SKILLS</dc:title>
  <dc:creator>ibm</dc:creator>
  <cp:lastModifiedBy>ibm</cp:lastModifiedBy>
  <cp:revision>72</cp:revision>
  <dcterms:created xsi:type="dcterms:W3CDTF">2024-01-24T09:44:53Z</dcterms:created>
  <dcterms:modified xsi:type="dcterms:W3CDTF">2024-02-11T18:34:01Z</dcterms:modified>
</cp:coreProperties>
</file>